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notesMasterIdLst>
    <p:notesMasterId r:id="rId22"/>
  </p:notesMasterIdLst>
  <p:sldIdLst>
    <p:sldId id="257" r:id="rId2"/>
    <p:sldId id="280" r:id="rId3"/>
    <p:sldId id="259" r:id="rId4"/>
    <p:sldId id="258" r:id="rId5"/>
    <p:sldId id="261" r:id="rId6"/>
    <p:sldId id="262" r:id="rId7"/>
    <p:sldId id="263" r:id="rId8"/>
    <p:sldId id="276" r:id="rId9"/>
    <p:sldId id="274" r:id="rId10"/>
    <p:sldId id="275" r:id="rId11"/>
    <p:sldId id="266" r:id="rId12"/>
    <p:sldId id="268" r:id="rId13"/>
    <p:sldId id="264" r:id="rId14"/>
    <p:sldId id="265" r:id="rId15"/>
    <p:sldId id="270" r:id="rId16"/>
    <p:sldId id="269" r:id="rId17"/>
    <p:sldId id="272" r:id="rId18"/>
    <p:sldId id="273" r:id="rId19"/>
    <p:sldId id="279"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B3BE8-11B8-46F2-AF1A-CE1A15E83E95}" type="datetimeFigureOut">
              <a:rPr lang="en-US" smtClean="0"/>
              <a:t>5/3/2019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E10DD-21D5-4091-A9A0-C1365A1BF691}" type="slidenum">
              <a:rPr lang="en-US" smtClean="0"/>
              <a:t>‹#›</a:t>
            </a:fld>
            <a:endParaRPr lang="en-US"/>
          </a:p>
        </p:txBody>
      </p:sp>
    </p:spTree>
    <p:extLst>
      <p:ext uri="{BB962C8B-B14F-4D97-AF65-F5344CB8AC3E}">
        <p14:creationId xmlns:p14="http://schemas.microsoft.com/office/powerpoint/2010/main" val="64102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objectives with participants</a:t>
            </a:r>
          </a:p>
        </p:txBody>
      </p:sp>
      <p:sp>
        <p:nvSpPr>
          <p:cNvPr id="4" name="Slide Number Placeholder 3"/>
          <p:cNvSpPr>
            <a:spLocks noGrp="1"/>
          </p:cNvSpPr>
          <p:nvPr>
            <p:ph type="sldNum" sz="quarter" idx="10"/>
          </p:nvPr>
        </p:nvSpPr>
        <p:spPr/>
        <p:txBody>
          <a:bodyPr/>
          <a:lstStyle/>
          <a:p>
            <a:fld id="{96C4AE03-72C9-4F2E-A093-09DBCA8F0341}" type="slidenum">
              <a:rPr lang="en-US" smtClean="0"/>
              <a:t>3</a:t>
            </a:fld>
            <a:endParaRPr lang="en-US"/>
          </a:p>
        </p:txBody>
      </p:sp>
    </p:spTree>
    <p:extLst>
      <p:ext uri="{BB962C8B-B14F-4D97-AF65-F5344CB8AC3E}">
        <p14:creationId xmlns:p14="http://schemas.microsoft.com/office/powerpoint/2010/main" val="1109854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points on slide</a:t>
            </a:r>
          </a:p>
        </p:txBody>
      </p:sp>
      <p:sp>
        <p:nvSpPr>
          <p:cNvPr id="4" name="Slide Number Placeholder 3"/>
          <p:cNvSpPr>
            <a:spLocks noGrp="1"/>
          </p:cNvSpPr>
          <p:nvPr>
            <p:ph type="sldNum" sz="quarter" idx="10"/>
          </p:nvPr>
        </p:nvSpPr>
        <p:spPr/>
        <p:txBody>
          <a:bodyPr/>
          <a:lstStyle/>
          <a:p>
            <a:fld id="{96C4AE03-72C9-4F2E-A093-09DBCA8F0341}" type="slidenum">
              <a:rPr lang="en-US" smtClean="0"/>
              <a:t>12</a:t>
            </a:fld>
            <a:endParaRPr lang="en-US"/>
          </a:p>
        </p:txBody>
      </p:sp>
    </p:spTree>
    <p:extLst>
      <p:ext uri="{BB962C8B-B14F-4D97-AF65-F5344CB8AC3E}">
        <p14:creationId xmlns:p14="http://schemas.microsoft.com/office/powerpoint/2010/main" val="390859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Review definition on slide</a:t>
            </a:r>
          </a:p>
        </p:txBody>
      </p:sp>
      <p:sp>
        <p:nvSpPr>
          <p:cNvPr id="4" name="Slide Number Placeholder 3"/>
          <p:cNvSpPr>
            <a:spLocks noGrp="1"/>
          </p:cNvSpPr>
          <p:nvPr>
            <p:ph type="sldNum" sz="quarter" idx="10"/>
          </p:nvPr>
        </p:nvSpPr>
        <p:spPr/>
        <p:txBody>
          <a:bodyPr/>
          <a:lstStyle/>
          <a:p>
            <a:fld id="{B54DC83E-89B8-4806-9A94-7D2BAA520DC6}" type="slidenum">
              <a:rPr lang="en-US" smtClean="0"/>
              <a:t>13</a:t>
            </a:fld>
            <a:endParaRPr lang="en-US" dirty="0"/>
          </a:p>
        </p:txBody>
      </p:sp>
    </p:spTree>
    <p:extLst>
      <p:ext uri="{BB962C8B-B14F-4D97-AF65-F5344CB8AC3E}">
        <p14:creationId xmlns:p14="http://schemas.microsoft.com/office/powerpoint/2010/main" val="88454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800" b="0" dirty="0">
                <a:solidFill>
                  <a:srgbClr val="0D0D0D"/>
                </a:solidFill>
              </a:rPr>
              <a:t>You will often</a:t>
            </a:r>
            <a:r>
              <a:rPr lang="en-US" sz="800" b="0" baseline="0" dirty="0">
                <a:solidFill>
                  <a:srgbClr val="0D0D0D"/>
                </a:solidFill>
              </a:rPr>
              <a:t> hear </a:t>
            </a:r>
            <a:r>
              <a:rPr lang="en-US" sz="800" b="0" dirty="0">
                <a:solidFill>
                  <a:srgbClr val="0D0D0D"/>
                </a:solidFill>
              </a:rPr>
              <a:t>The Cultural Competence Continuum referred</a:t>
            </a:r>
            <a:r>
              <a:rPr lang="en-US" sz="800" b="0" baseline="0" dirty="0">
                <a:solidFill>
                  <a:srgbClr val="0D0D0D"/>
                </a:solidFill>
              </a:rPr>
              <a:t> to as a journey – a journey towards cultural proficiency  - a journey of education, learning, growth and development that takes place at both a personal level and also at an organizational level.  This graphic depiction of the journey towards cultural competence and cultural proficiency is admit ably very theoretical in nature – over the years I have tried to put a more human perspective to this – because we are in essence really talking about human actions and reactions here.  </a:t>
            </a:r>
          </a:p>
          <a:p>
            <a:endParaRPr lang="en-US" sz="800" b="0" baseline="0" dirty="0">
              <a:solidFill>
                <a:srgbClr val="0D0D0D"/>
              </a:solidFill>
            </a:endParaRPr>
          </a:p>
          <a:p>
            <a:r>
              <a:rPr lang="en-US" sz="800" b="0" baseline="0" dirty="0">
                <a:solidFill>
                  <a:srgbClr val="0D0D0D"/>
                </a:solidFill>
              </a:rPr>
              <a:t>This is not only a personal journey but also a journey that any organization will experience when there is a commitment to diversity and inclusion and CLC.  This journey involves examination of unconscious bias, examination of organizational structure policy, practices and procedures to ensure that the barriers to achieving cultural competence/proficiency can be addressed.</a:t>
            </a:r>
          </a:p>
          <a:p>
            <a:endParaRPr lang="en-US" sz="800" b="1" baseline="0" dirty="0">
              <a:solidFill>
                <a:srgbClr val="0D0D0D"/>
              </a:solidFill>
            </a:endParaRPr>
          </a:p>
          <a:p>
            <a:endParaRPr lang="en-US" sz="800" b="1" dirty="0">
              <a:solidFill>
                <a:srgbClr val="0D0D0D"/>
              </a:solidFill>
            </a:endParaRPr>
          </a:p>
          <a:p>
            <a:r>
              <a:rPr lang="en-US" sz="800" dirty="0">
                <a:solidFill>
                  <a:srgbClr val="0D0D0D"/>
                </a:solidFill>
              </a:rPr>
              <a:t>The Cultural Competence Continuum provides language for describing both healthy and nonproductive policies, practices and behaviors. Six points along the cultural proficiency continuum indicate unique ways of seeing and responding to difference:</a:t>
            </a:r>
          </a:p>
          <a:p>
            <a:endParaRPr lang="en-US" sz="800" b="1" dirty="0">
              <a:solidFill>
                <a:srgbClr val="0D0D0D"/>
              </a:solidFill>
            </a:endParaRPr>
          </a:p>
          <a:p>
            <a:pPr marL="171176" indent="-171176">
              <a:buFont typeface="Arial" panose="020B0604020202020204" pitchFamily="34" charset="0"/>
              <a:buChar char="•"/>
            </a:pPr>
            <a:r>
              <a:rPr lang="en-US" sz="800" b="1" dirty="0">
                <a:solidFill>
                  <a:srgbClr val="0D0D0D"/>
                </a:solidFill>
              </a:rPr>
              <a:t>Cultural destructiveness—</a:t>
            </a:r>
            <a:r>
              <a:rPr lang="en-US" sz="800" b="1" i="1" dirty="0">
                <a:solidFill>
                  <a:srgbClr val="0D0D0D"/>
                </a:solidFill>
              </a:rPr>
              <a:t>See the difference, stomp it out: </a:t>
            </a:r>
            <a:r>
              <a:rPr lang="en-US" sz="800" dirty="0">
                <a:solidFill>
                  <a:srgbClr val="0D0D0D"/>
                </a:solidFill>
              </a:rPr>
              <a:t>The elimination of people’s cultures.</a:t>
            </a:r>
          </a:p>
          <a:p>
            <a:pPr marL="171176" indent="-171176">
              <a:buFont typeface="Arial" panose="020B0604020202020204" pitchFamily="34" charset="0"/>
              <a:buChar char="•"/>
            </a:pPr>
            <a:r>
              <a:rPr lang="en-US" sz="800" b="1" dirty="0">
                <a:solidFill>
                  <a:srgbClr val="0D0D0D"/>
                </a:solidFill>
              </a:rPr>
              <a:t>Cultural incapacity—</a:t>
            </a:r>
            <a:r>
              <a:rPr lang="en-US" sz="800" b="1" i="1" dirty="0">
                <a:solidFill>
                  <a:srgbClr val="0D0D0D"/>
                </a:solidFill>
              </a:rPr>
              <a:t>See the difference, make it wrong: </a:t>
            </a:r>
            <a:r>
              <a:rPr lang="en-US" sz="800" dirty="0">
                <a:solidFill>
                  <a:srgbClr val="0D0D0D"/>
                </a:solidFill>
              </a:rPr>
              <a:t>Belief in the superiority of one’s culture and behavior that disempowers another’s culture.</a:t>
            </a:r>
            <a:endParaRPr lang="en-US" sz="800" dirty="0"/>
          </a:p>
          <a:p>
            <a:pPr marL="171176" indent="-171176">
              <a:buFont typeface="Arial" panose="020B0604020202020204" pitchFamily="34" charset="0"/>
              <a:buChar char="•"/>
            </a:pPr>
            <a:r>
              <a:rPr lang="en-US" sz="800" b="1" dirty="0">
                <a:solidFill>
                  <a:srgbClr val="0D0D0D"/>
                </a:solidFill>
              </a:rPr>
              <a:t>Cultural blindness—</a:t>
            </a:r>
            <a:r>
              <a:rPr lang="en-US" sz="800" b="1" i="1" dirty="0">
                <a:solidFill>
                  <a:srgbClr val="0D0D0D"/>
                </a:solidFill>
              </a:rPr>
              <a:t>See the difference, act like you don’t: </a:t>
            </a:r>
            <a:r>
              <a:rPr lang="en-US" sz="800" dirty="0">
                <a:solidFill>
                  <a:srgbClr val="0D0D0D"/>
                </a:solidFill>
              </a:rPr>
              <a:t>Acting as if the cultural differences you see do not matter, or not recognizing that there are differences among and between cultures.</a:t>
            </a:r>
          </a:p>
          <a:p>
            <a:pPr marL="171176" indent="-171176">
              <a:buFont typeface="Arial" panose="020B0604020202020204" pitchFamily="34" charset="0"/>
              <a:buChar char="•"/>
            </a:pPr>
            <a:r>
              <a:rPr lang="en-US" sz="800" b="1" dirty="0">
                <a:solidFill>
                  <a:srgbClr val="0D0D0D"/>
                </a:solidFill>
              </a:rPr>
              <a:t>Cultural pre-competence—</a:t>
            </a:r>
            <a:r>
              <a:rPr lang="en-US" sz="800" b="1" i="1" dirty="0">
                <a:solidFill>
                  <a:srgbClr val="0D0D0D"/>
                </a:solidFill>
              </a:rPr>
              <a:t>See the difference, respond inadequately: </a:t>
            </a:r>
            <a:r>
              <a:rPr lang="en-US" sz="800" dirty="0">
                <a:solidFill>
                  <a:srgbClr val="0D0D0D"/>
                </a:solidFill>
              </a:rPr>
              <a:t>Awareness of the limitations of one’s skills or an organization’s practices when interacting with other cultural groups.</a:t>
            </a:r>
          </a:p>
          <a:p>
            <a:pPr marL="171176" indent="-171176">
              <a:buFont typeface="Arial" panose="020B0604020202020204" pitchFamily="34" charset="0"/>
              <a:buChar char="•"/>
            </a:pPr>
            <a:r>
              <a:rPr lang="en-US" sz="800" b="1" dirty="0">
                <a:solidFill>
                  <a:srgbClr val="0D0D0D"/>
                </a:solidFill>
              </a:rPr>
              <a:t>Cultural competence—</a:t>
            </a:r>
            <a:r>
              <a:rPr lang="en-US" sz="800" b="1" i="1" dirty="0">
                <a:solidFill>
                  <a:srgbClr val="0D0D0D"/>
                </a:solidFill>
              </a:rPr>
              <a:t>See the difference, understand the difference that difference makes: </a:t>
            </a:r>
            <a:r>
              <a:rPr lang="en-US" sz="800" dirty="0">
                <a:solidFill>
                  <a:srgbClr val="0D0D0D"/>
                </a:solidFill>
              </a:rPr>
              <a:t>Interacting with other cultural groups using […] cultural proficiency as the standard for individual behavior and school practices.</a:t>
            </a:r>
          </a:p>
          <a:p>
            <a:pPr marL="171176" indent="-171176" defTabSz="912937">
              <a:buFont typeface="Arial" panose="020B0604020202020204" pitchFamily="34" charset="0"/>
              <a:buChar char="•"/>
            </a:pPr>
            <a:r>
              <a:rPr lang="en-US" sz="800" b="1" dirty="0">
                <a:solidFill>
                  <a:srgbClr val="0D0D0D"/>
                </a:solidFill>
              </a:rPr>
              <a:t>Cultural proficiency—</a:t>
            </a:r>
            <a:r>
              <a:rPr lang="en-US" sz="800" b="1" i="1" dirty="0">
                <a:solidFill>
                  <a:srgbClr val="0D0D0D"/>
                </a:solidFill>
              </a:rPr>
              <a:t>See the difference and respond positively and affirmingly: </a:t>
            </a:r>
            <a:r>
              <a:rPr lang="en-US" sz="800" dirty="0">
                <a:solidFill>
                  <a:srgbClr val="0D0D0D"/>
                </a:solidFill>
              </a:rPr>
              <a:t>Esteeming culture, knowing how to learn about individual and organizational culture and interacting effectively in a variety of cultural environments. “Cultural proficiency is a way of being that enables one to effectively respond in a variety of cultural settings to the issues caused by diversity. A culturally proficient organization interacts effectively with its employees, its clients and its community. Culturally proficient people may not know all there is to know about others who are different from them, but they know how to take advantage of teachable moments, how to ask questions without offending and how to create an environment that is welcoming to diversity and to change “ (</a:t>
            </a:r>
            <a:r>
              <a:rPr lang="en-US" sz="800" dirty="0">
                <a:solidFill>
                  <a:srgbClr val="262626"/>
                </a:solidFill>
              </a:rPr>
              <a:t>Lindsey, Robins, &amp; Terrell, (2003).</a:t>
            </a:r>
            <a:endParaRPr lang="en-US" sz="800" dirty="0">
              <a:solidFill>
                <a:srgbClr val="0D0D0D"/>
              </a:solidFill>
            </a:endParaRPr>
          </a:p>
        </p:txBody>
      </p:sp>
      <p:sp>
        <p:nvSpPr>
          <p:cNvPr id="4" name="Slide Number Placeholder 3"/>
          <p:cNvSpPr>
            <a:spLocks noGrp="1"/>
          </p:cNvSpPr>
          <p:nvPr>
            <p:ph type="sldNum" sz="quarter" idx="10"/>
          </p:nvPr>
        </p:nvSpPr>
        <p:spPr/>
        <p:txBody>
          <a:bodyPr/>
          <a:lstStyle/>
          <a:p>
            <a:fld id="{B54DC83E-89B8-4806-9A94-7D2BAA520DC6}" type="slidenum">
              <a:rPr lang="en-US" smtClean="0"/>
              <a:t>14</a:t>
            </a:fld>
            <a:endParaRPr lang="en-US" dirty="0"/>
          </a:p>
        </p:txBody>
      </p:sp>
    </p:spTree>
    <p:extLst>
      <p:ext uri="{BB962C8B-B14F-4D97-AF65-F5344CB8AC3E}">
        <p14:creationId xmlns:p14="http://schemas.microsoft.com/office/powerpoint/2010/main" val="18794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contents</a:t>
            </a:r>
            <a:r>
              <a:rPr lang="en-US" baseline="0" dirty="0"/>
              <a:t> of slide with participants.</a:t>
            </a:r>
            <a:endParaRPr lang="en-US" dirty="0"/>
          </a:p>
        </p:txBody>
      </p:sp>
      <p:sp>
        <p:nvSpPr>
          <p:cNvPr id="4" name="Slide Number Placeholder 3"/>
          <p:cNvSpPr>
            <a:spLocks noGrp="1"/>
          </p:cNvSpPr>
          <p:nvPr>
            <p:ph type="sldNum" sz="quarter" idx="10"/>
          </p:nvPr>
        </p:nvSpPr>
        <p:spPr/>
        <p:txBody>
          <a:bodyPr/>
          <a:lstStyle/>
          <a:p>
            <a:fld id="{96C4AE03-72C9-4F2E-A093-09DBCA8F0341}" type="slidenum">
              <a:rPr lang="en-US" smtClean="0"/>
              <a:t>15</a:t>
            </a:fld>
            <a:endParaRPr lang="en-US"/>
          </a:p>
        </p:txBody>
      </p:sp>
    </p:spTree>
    <p:extLst>
      <p:ext uri="{BB962C8B-B14F-4D97-AF65-F5344CB8AC3E}">
        <p14:creationId xmlns:p14="http://schemas.microsoft.com/office/powerpoint/2010/main" val="336389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Handout 2 to participants review the content</a:t>
            </a:r>
            <a:r>
              <a:rPr lang="en-US" baseline="0" dirty="0"/>
              <a:t> and asked participants to complete the individual exercise.</a:t>
            </a:r>
            <a:endParaRPr lang="en-US" dirty="0"/>
          </a:p>
        </p:txBody>
      </p:sp>
      <p:sp>
        <p:nvSpPr>
          <p:cNvPr id="4" name="Slide Number Placeholder 3"/>
          <p:cNvSpPr>
            <a:spLocks noGrp="1"/>
          </p:cNvSpPr>
          <p:nvPr>
            <p:ph type="sldNum" sz="quarter" idx="10"/>
          </p:nvPr>
        </p:nvSpPr>
        <p:spPr/>
        <p:txBody>
          <a:bodyPr/>
          <a:lstStyle/>
          <a:p>
            <a:fld id="{96C4AE03-72C9-4F2E-A093-09DBCA8F0341}" type="slidenum">
              <a:rPr lang="en-US" smtClean="0"/>
              <a:t>16</a:t>
            </a:fld>
            <a:endParaRPr lang="en-US"/>
          </a:p>
        </p:txBody>
      </p:sp>
    </p:spTree>
    <p:extLst>
      <p:ext uri="{BB962C8B-B14F-4D97-AF65-F5344CB8AC3E}">
        <p14:creationId xmlns:p14="http://schemas.microsoft.com/office/powerpoint/2010/main" val="1624223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participants have explored their</a:t>
            </a:r>
            <a:r>
              <a:rPr lang="en-US" baseline="0" dirty="0"/>
              <a:t> personal journey with cultural and linguistic competence, it is time to discuss this in terms of their organizational needs and capacity for culturally competent service delivery.</a:t>
            </a:r>
            <a:endParaRPr lang="en-US" dirty="0"/>
          </a:p>
        </p:txBody>
      </p:sp>
      <p:sp>
        <p:nvSpPr>
          <p:cNvPr id="4" name="Slide Number Placeholder 3"/>
          <p:cNvSpPr>
            <a:spLocks noGrp="1"/>
          </p:cNvSpPr>
          <p:nvPr>
            <p:ph type="sldNum" sz="quarter" idx="10"/>
          </p:nvPr>
        </p:nvSpPr>
        <p:spPr/>
        <p:txBody>
          <a:bodyPr/>
          <a:lstStyle/>
          <a:p>
            <a:fld id="{96C4AE03-72C9-4F2E-A093-09DBCA8F0341}" type="slidenum">
              <a:rPr lang="en-US" smtClean="0"/>
              <a:t>17</a:t>
            </a:fld>
            <a:endParaRPr lang="en-US"/>
          </a:p>
        </p:txBody>
      </p:sp>
    </p:spTree>
    <p:extLst>
      <p:ext uri="{BB962C8B-B14F-4D97-AF65-F5344CB8AC3E}">
        <p14:creationId xmlns:p14="http://schemas.microsoft.com/office/powerpoint/2010/main" val="299857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Facilitate this exercise with</a:t>
            </a:r>
            <a:r>
              <a:rPr lang="en-US" baseline="0" dirty="0"/>
              <a:t> participants</a:t>
            </a:r>
            <a:endParaRPr lang="en-US" dirty="0"/>
          </a:p>
        </p:txBody>
      </p:sp>
      <p:sp>
        <p:nvSpPr>
          <p:cNvPr id="4" name="Slide Number Placeholder 3"/>
          <p:cNvSpPr>
            <a:spLocks noGrp="1"/>
          </p:cNvSpPr>
          <p:nvPr>
            <p:ph type="sldNum" sz="quarter" idx="10"/>
          </p:nvPr>
        </p:nvSpPr>
        <p:spPr/>
        <p:txBody>
          <a:bodyPr/>
          <a:lstStyle/>
          <a:p>
            <a:fld id="{96C4AE03-72C9-4F2E-A093-09DBCA8F0341}" type="slidenum">
              <a:rPr lang="en-US" smtClean="0"/>
              <a:t>4</a:t>
            </a:fld>
            <a:endParaRPr lang="en-US"/>
          </a:p>
        </p:txBody>
      </p:sp>
    </p:spTree>
    <p:extLst>
      <p:ext uri="{BB962C8B-B14F-4D97-AF65-F5344CB8AC3E}">
        <p14:creationId xmlns:p14="http://schemas.microsoft.com/office/powerpoint/2010/main" val="41144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with participants the ground rules and ask if they have additional grounds rules to add.  State</a:t>
            </a:r>
            <a:r>
              <a:rPr lang="en-US" baseline="0" dirty="0"/>
              <a:t> that it is important to adhere to the ground rules for  successful and meaningful discussion session.</a:t>
            </a:r>
            <a:endParaRPr lang="en-US" dirty="0"/>
          </a:p>
        </p:txBody>
      </p:sp>
      <p:sp>
        <p:nvSpPr>
          <p:cNvPr id="4" name="Slide Number Placeholder 3"/>
          <p:cNvSpPr>
            <a:spLocks noGrp="1"/>
          </p:cNvSpPr>
          <p:nvPr>
            <p:ph type="sldNum" sz="quarter" idx="10"/>
          </p:nvPr>
        </p:nvSpPr>
        <p:spPr/>
        <p:txBody>
          <a:bodyPr/>
          <a:lstStyle/>
          <a:p>
            <a:fld id="{96C4AE03-72C9-4F2E-A093-09DBCA8F0341}" type="slidenum">
              <a:rPr lang="en-US" smtClean="0"/>
              <a:t>5</a:t>
            </a:fld>
            <a:endParaRPr lang="en-US"/>
          </a:p>
        </p:txBody>
      </p:sp>
    </p:spTree>
    <p:extLst>
      <p:ext uri="{BB962C8B-B14F-4D97-AF65-F5344CB8AC3E}">
        <p14:creationId xmlns:p14="http://schemas.microsoft.com/office/powerpoint/2010/main" val="24639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Distribute index cards to participants and ask them to write their responses down.  Ask volunteers to share what they wrote.  Make the connection between the stated responses and the objectives for participants.</a:t>
            </a:r>
          </a:p>
          <a:p>
            <a:endParaRPr lang="en-US" dirty="0"/>
          </a:p>
        </p:txBody>
      </p:sp>
      <p:sp>
        <p:nvSpPr>
          <p:cNvPr id="4" name="Slide Number Placeholder 3"/>
          <p:cNvSpPr>
            <a:spLocks noGrp="1"/>
          </p:cNvSpPr>
          <p:nvPr>
            <p:ph type="sldNum" sz="quarter" idx="10"/>
          </p:nvPr>
        </p:nvSpPr>
        <p:spPr/>
        <p:txBody>
          <a:bodyPr/>
          <a:lstStyle/>
          <a:p>
            <a:fld id="{96C4AE03-72C9-4F2E-A093-09DBCA8F0341}" type="slidenum">
              <a:rPr lang="en-US" smtClean="0"/>
              <a:t>6</a:t>
            </a:fld>
            <a:endParaRPr lang="en-US"/>
          </a:p>
        </p:txBody>
      </p:sp>
    </p:spTree>
    <p:extLst>
      <p:ext uri="{BB962C8B-B14F-4D97-AF65-F5344CB8AC3E}">
        <p14:creationId xmlns:p14="http://schemas.microsoft.com/office/powerpoint/2010/main" val="62341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go through this discussion, we will use the word competence and/or proficiency to mean the same thing.</a:t>
            </a:r>
            <a:endParaRPr lang="en-US" dirty="0"/>
          </a:p>
        </p:txBody>
      </p:sp>
      <p:sp>
        <p:nvSpPr>
          <p:cNvPr id="4" name="Slide Number Placeholder 3"/>
          <p:cNvSpPr>
            <a:spLocks noGrp="1"/>
          </p:cNvSpPr>
          <p:nvPr>
            <p:ph type="sldNum" sz="quarter" idx="10"/>
          </p:nvPr>
        </p:nvSpPr>
        <p:spPr/>
        <p:txBody>
          <a:bodyPr/>
          <a:lstStyle/>
          <a:p>
            <a:fld id="{96C4AE03-72C9-4F2E-A093-09DBCA8F0341}" type="slidenum">
              <a:rPr lang="en-US" smtClean="0"/>
              <a:t>7</a:t>
            </a:fld>
            <a:endParaRPr lang="en-US"/>
          </a:p>
        </p:txBody>
      </p:sp>
    </p:spTree>
    <p:extLst>
      <p:ext uri="{BB962C8B-B14F-4D97-AF65-F5344CB8AC3E}">
        <p14:creationId xmlns:p14="http://schemas.microsoft.com/office/powerpoint/2010/main" val="207088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 this definition of culture to participants.</a:t>
            </a:r>
            <a:r>
              <a:rPr lang="en-US" baseline="0" dirty="0"/>
              <a:t>  Ask if they have additional thoughts that they would like to share and add to this definition.  Generally, culture refers to the collective behaviors, values, norms, habits, beliefs and customs of a group of people across racial and ethnic lines.  For example, there is a youth culture, a gender culture, a work culture, a community culture.</a:t>
            </a:r>
          </a:p>
          <a:p>
            <a:endParaRPr lang="en-US" baseline="0" dirty="0"/>
          </a:p>
          <a:p>
            <a:r>
              <a:rPr lang="en-US" baseline="0" dirty="0"/>
              <a:t>Review this link to provide additional information that can help to facilitate discussion about culture - https://www.livescience.com/21478-what-is-culture-definition-of-culture.html.  This link is also provided in the discussion guide content resource section associated with this slide.</a:t>
            </a:r>
          </a:p>
          <a:p>
            <a:endParaRPr lang="en-US" dirty="0"/>
          </a:p>
        </p:txBody>
      </p:sp>
      <p:sp>
        <p:nvSpPr>
          <p:cNvPr id="4" name="Slide Number Placeholder 3"/>
          <p:cNvSpPr>
            <a:spLocks noGrp="1"/>
          </p:cNvSpPr>
          <p:nvPr>
            <p:ph type="sldNum" sz="quarter" idx="10"/>
          </p:nvPr>
        </p:nvSpPr>
        <p:spPr/>
        <p:txBody>
          <a:bodyPr/>
          <a:lstStyle/>
          <a:p>
            <a:fld id="{96C4AE03-72C9-4F2E-A093-09DBCA8F0341}" type="slidenum">
              <a:rPr lang="en-US" smtClean="0"/>
              <a:t>8</a:t>
            </a:fld>
            <a:endParaRPr lang="en-US"/>
          </a:p>
        </p:txBody>
      </p:sp>
    </p:spTree>
    <p:extLst>
      <p:ext uri="{BB962C8B-B14F-4D97-AF65-F5344CB8AC3E}">
        <p14:creationId xmlns:p14="http://schemas.microsoft.com/office/powerpoint/2010/main" val="275539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have heard of the proverbial, “tip of the iceberg.” The only part of the iceberg that is visible is the tip, which is only a very small portion of the entire iceberg. It is the same with culture. We usually only see the observable parts of culture such as gender, age, dress, language, race or ethnicity, and physical characteristics. The observable parts of culture are only external manifestations of our values, attitudes, beliefs, practices, and other complex ideas. They are learned and reveal our ideas of what is right or acceptable and what is wrong or unacceptable. Usually, they are passed from generation to generation, which we learn and incorporate into our values, beliefs, and eventually into our behavior. What we see is not always what exists since we interpret what we observe through our limited knowledge of others and our biased lens which is based on our limited experiences.”</a:t>
            </a:r>
          </a:p>
          <a:p>
            <a:endParaRPr lang="en-US" b="0" dirty="0"/>
          </a:p>
        </p:txBody>
      </p:sp>
      <p:sp>
        <p:nvSpPr>
          <p:cNvPr id="4" name="Slide Number Placeholder 3"/>
          <p:cNvSpPr>
            <a:spLocks noGrp="1"/>
          </p:cNvSpPr>
          <p:nvPr>
            <p:ph type="sldNum" sz="quarter" idx="10"/>
          </p:nvPr>
        </p:nvSpPr>
        <p:spPr/>
        <p:txBody>
          <a:bodyPr/>
          <a:lstStyle/>
          <a:p>
            <a:fld id="{A5CD2510-2224-47D3-9D6C-632412060C2E}" type="slidenum">
              <a:rPr lang="en-US" smtClean="0"/>
              <a:t>9</a:t>
            </a:fld>
            <a:endParaRPr lang="en-US"/>
          </a:p>
        </p:txBody>
      </p:sp>
    </p:spTree>
    <p:extLst>
      <p:ext uri="{BB962C8B-B14F-4D97-AF65-F5344CB8AC3E}">
        <p14:creationId xmlns:p14="http://schemas.microsoft.com/office/powerpoint/2010/main" val="390718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a:t>
            </a:r>
            <a:r>
              <a:rPr lang="en-US" baseline="0" dirty="0"/>
              <a:t> handout 1, and ask participants to take a few minutes to respond to the questions..  This exercise will provide an opportunity for participants to think about their own culture and its influences on both their personal and professional lives.  It will also provide an opportunity for them to begin to understand what are their needs related to moving towards cultural and linguistic competence as they work with diverse populations.</a:t>
            </a:r>
          </a:p>
          <a:p>
            <a:endParaRPr lang="en-US" baseline="0" dirty="0"/>
          </a:p>
          <a:p>
            <a:r>
              <a:rPr lang="en-US" baseline="0" dirty="0"/>
              <a:t>Give participants 10 minutes to write responses down to each of the questions on the handout.  Then ask for volunteers to share some of their responses.  You can then facilitate a group discussion based on the responses provided.  Facilitate the group discussion by stating the importance of individual understanding about cultural influences, the importance of culture to individuals.</a:t>
            </a:r>
            <a:endParaRPr lang="en-US" dirty="0"/>
          </a:p>
        </p:txBody>
      </p:sp>
      <p:sp>
        <p:nvSpPr>
          <p:cNvPr id="4" name="Slide Number Placeholder 3"/>
          <p:cNvSpPr>
            <a:spLocks noGrp="1"/>
          </p:cNvSpPr>
          <p:nvPr>
            <p:ph type="sldNum" sz="quarter" idx="10"/>
          </p:nvPr>
        </p:nvSpPr>
        <p:spPr/>
        <p:txBody>
          <a:bodyPr/>
          <a:lstStyle/>
          <a:p>
            <a:fld id="{96C4AE03-72C9-4F2E-A093-09DBCA8F0341}" type="slidenum">
              <a:rPr lang="en-US" smtClean="0"/>
              <a:t>10</a:t>
            </a:fld>
            <a:endParaRPr lang="en-US"/>
          </a:p>
        </p:txBody>
      </p:sp>
    </p:spTree>
    <p:extLst>
      <p:ext uri="{BB962C8B-B14F-4D97-AF65-F5344CB8AC3E}">
        <p14:creationId xmlns:p14="http://schemas.microsoft.com/office/powerpoint/2010/main" val="418104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indent="-463550">
              <a:lnSpc>
                <a:spcPct val="150000"/>
              </a:lnSpc>
            </a:pPr>
            <a:r>
              <a:rPr lang="en-US" sz="1200" dirty="0"/>
              <a:t>A set of congruent behaviors, attitudes, and policies that: </a:t>
            </a:r>
            <a:br>
              <a:rPr lang="en-US" dirty="0"/>
            </a:br>
            <a:r>
              <a:rPr lang="en-US" sz="1200" dirty="0"/>
              <a:t>(1) comes together within a system or agency, or among professionals, and </a:t>
            </a:r>
            <a:br>
              <a:rPr lang="en-US" sz="1200" dirty="0"/>
            </a:br>
            <a:r>
              <a:rPr lang="en-US" sz="1200" dirty="0"/>
              <a:t>(2) fosters improved effectiveness in cross-cultural situations.</a:t>
            </a:r>
            <a:endParaRPr lang="en-US" sz="1400" dirty="0"/>
          </a:p>
        </p:txBody>
      </p:sp>
      <p:sp>
        <p:nvSpPr>
          <p:cNvPr id="4" name="Slide Number Placeholder 3"/>
          <p:cNvSpPr>
            <a:spLocks noGrp="1"/>
          </p:cNvSpPr>
          <p:nvPr>
            <p:ph type="sldNum" sz="quarter" idx="10"/>
          </p:nvPr>
        </p:nvSpPr>
        <p:spPr/>
        <p:txBody>
          <a:bodyPr/>
          <a:lstStyle/>
          <a:p>
            <a:fld id="{96C4AE03-72C9-4F2E-A093-09DBCA8F0341}" type="slidenum">
              <a:rPr lang="en-US" smtClean="0"/>
              <a:t>11</a:t>
            </a:fld>
            <a:endParaRPr lang="en-US"/>
          </a:p>
        </p:txBody>
      </p:sp>
    </p:spTree>
    <p:extLst>
      <p:ext uri="{BB962C8B-B14F-4D97-AF65-F5344CB8AC3E}">
        <p14:creationId xmlns:p14="http://schemas.microsoft.com/office/powerpoint/2010/main" val="184920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40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961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371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6" name="Slide Number"/>
          <p:cNvSpPr>
            <a:spLocks noGrp="1"/>
          </p:cNvSpPr>
          <p:nvPr userDrawn="1">
            <p:ph type="sldNum" sz="quarter" idx="12"/>
          </p:nvPr>
        </p:nvSpPr>
        <p:spPr>
          <a:xfrm>
            <a:off x="11928784" y="6631297"/>
            <a:ext cx="153889" cy="115416"/>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2" cy="2852928"/>
          </a:xfrm>
        </p:spPr>
        <p:txBody>
          <a:bodyPr>
            <a:normAutofit/>
          </a:bodyPr>
          <a:lstStyle>
            <a:lvl1pPr>
              <a:defRPr sz="42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233922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30A94A-3701-4949-BAFF-E70061EA5C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2"/>
          </p:nvPr>
        </p:nvSpPr>
        <p:spPr/>
        <p:txBody>
          <a:bodyPr/>
          <a:lstStyle/>
          <a:p>
            <a:r>
              <a:rPr lang="en-US" dirty="0"/>
              <a:t>Copyright © 20XX American Institutes for Research. All rights reserved.</a:t>
            </a:r>
          </a:p>
        </p:txBody>
      </p:sp>
      <p:sp>
        <p:nvSpPr>
          <p:cNvPr id="7" name="Text Placeholder 6"/>
          <p:cNvSpPr>
            <a:spLocks noGrp="1"/>
          </p:cNvSpPr>
          <p:nvPr>
            <p:ph type="body" sz="quarter" idx="14" hasCustomPrompt="1"/>
          </p:nvPr>
        </p:nvSpPr>
        <p:spPr>
          <a:xfrm>
            <a:off x="457201" y="949952"/>
            <a:ext cx="8540751" cy="355600"/>
          </a:xfrm>
        </p:spPr>
        <p:txBody>
          <a:bodyPr>
            <a:normAutofit/>
          </a:bodyPr>
          <a:lstStyle>
            <a:lvl1pPr marL="0" indent="0" algn="ctr">
              <a:lnSpc>
                <a:spcPct val="100000"/>
              </a:lnSpc>
              <a:spcBef>
                <a:spcPts val="0"/>
              </a:spcBef>
              <a:buNone/>
              <a:defRPr sz="2000" cap="all" baseline="0">
                <a:solidFill>
                  <a:schemeClr val="bg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457200" y="1456248"/>
            <a:ext cx="8540496" cy="2031325"/>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457200" y="3638265"/>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Presentation Subtitle</a:t>
            </a:r>
          </a:p>
        </p:txBody>
      </p:sp>
      <p:sp>
        <p:nvSpPr>
          <p:cNvPr id="4" name="Text Placeholder 3"/>
          <p:cNvSpPr>
            <a:spLocks noGrp="1"/>
          </p:cNvSpPr>
          <p:nvPr>
            <p:ph type="body" sz="quarter" idx="13" hasCustomPrompt="1"/>
          </p:nvPr>
        </p:nvSpPr>
        <p:spPr>
          <a:xfrm>
            <a:off x="457201" y="4158292"/>
            <a:ext cx="8540751" cy="803275"/>
          </a:xfrm>
        </p:spPr>
        <p:txBody>
          <a:bodyPr>
            <a:noAutofit/>
          </a:bodyPr>
          <a:lstStyle>
            <a:lvl1pPr marL="0" indent="0" algn="ctr">
              <a:lnSpc>
                <a:spcPct val="100000"/>
              </a:lnSpc>
              <a:spcBef>
                <a:spcPts val="0"/>
              </a:spcBef>
              <a:buNone/>
              <a:defRPr sz="1400" baseline="0">
                <a:solidFill>
                  <a:schemeClr val="bg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spTree>
    <p:extLst>
      <p:ext uri="{BB962C8B-B14F-4D97-AF65-F5344CB8AC3E}">
        <p14:creationId xmlns:p14="http://schemas.microsoft.com/office/powerpoint/2010/main" val="7481681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6" name="Slide Number"/>
          <p:cNvSpPr>
            <a:spLocks noGrp="1"/>
          </p:cNvSpPr>
          <p:nvPr userDrawn="1">
            <p:ph type="sldNum" sz="quarter" idx="12"/>
          </p:nvPr>
        </p:nvSpPr>
        <p:spPr>
          <a:xfrm>
            <a:off x="11928784" y="6631297"/>
            <a:ext cx="153889" cy="115416"/>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2" cy="2852928"/>
          </a:xfrm>
        </p:spPr>
        <p:txBody>
          <a:bodyPr>
            <a:normAutofit/>
          </a:bodyPr>
          <a:lstStyle>
            <a:lvl1pPr>
              <a:defRPr sz="42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336861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6" name="Slide Number"/>
          <p:cNvSpPr>
            <a:spLocks noGrp="1"/>
          </p:cNvSpPr>
          <p:nvPr userDrawn="1">
            <p:ph type="sldNum" sz="quarter" idx="12"/>
          </p:nvPr>
        </p:nvSpPr>
        <p:spPr>
          <a:xfrm>
            <a:off x="11928784" y="6631297"/>
            <a:ext cx="153889" cy="115416"/>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2" cy="2852928"/>
          </a:xfrm>
        </p:spPr>
        <p:txBody>
          <a:bodyPr>
            <a:normAutofit/>
          </a:bodyPr>
          <a:lstStyle>
            <a:lvl1pPr>
              <a:defRPr sz="42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171963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957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50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687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996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34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5/3/2019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228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5/3/2019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8883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471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5/3/2019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3944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660" r:id="rId13"/>
    <p:sldLayoutId id="2147483662" r:id="rId14"/>
    <p:sldLayoutId id="2147483664"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836504" y="758952"/>
            <a:ext cx="7319175" cy="3566160"/>
          </a:xfrm>
        </p:spPr>
        <p:txBody>
          <a:bodyPr>
            <a:normAutofit/>
          </a:bodyPr>
          <a:lstStyle/>
          <a:p>
            <a:r>
              <a:rPr lang="en-US" sz="6200" b="1" dirty="0"/>
              <a:t>The Journey toward Cultural and Linguistic Competence </a:t>
            </a:r>
          </a:p>
        </p:txBody>
      </p:sp>
      <p:pic>
        <p:nvPicPr>
          <p:cNvPr id="6" name="Graphic 5" descr="Chat">
            <a:extLst>
              <a:ext uri="{FF2B5EF4-FFF2-40B4-BE49-F238E27FC236}">
                <a16:creationId xmlns:a16="http://schemas.microsoft.com/office/drawing/2014/main" id="{60AA066F-27BB-439F-9842-0EC2D3C263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13" name="Rectangle 12">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ubtitle 4">
            <a:extLst>
              <a:ext uri="{FF2B5EF4-FFF2-40B4-BE49-F238E27FC236}">
                <a16:creationId xmlns:a16="http://schemas.microsoft.com/office/drawing/2014/main" id="{1A054E14-D48D-446D-B7FA-9DC7B78AE200}"/>
              </a:ext>
            </a:extLst>
          </p:cNvPr>
          <p:cNvSpPr>
            <a:spLocks noGrp="1"/>
          </p:cNvSpPr>
          <p:nvPr>
            <p:ph type="subTitle" idx="1"/>
          </p:nvPr>
        </p:nvSpPr>
        <p:spPr>
          <a:xfrm>
            <a:off x="1100051" y="4455621"/>
            <a:ext cx="10058400" cy="1143000"/>
          </a:xfrm>
        </p:spPr>
        <p:txBody>
          <a:bodyPr/>
          <a:lstStyle/>
          <a:p>
            <a:r>
              <a:rPr lang="en-US" dirty="0"/>
              <a:t>Presenters NAME, TITLE</a:t>
            </a:r>
          </a:p>
          <a:p>
            <a:r>
              <a:rPr lang="en-US" dirty="0"/>
              <a:t>DATE</a:t>
            </a:r>
          </a:p>
        </p:txBody>
      </p:sp>
    </p:spTree>
    <p:extLst>
      <p:ext uri="{BB962C8B-B14F-4D97-AF65-F5344CB8AC3E}">
        <p14:creationId xmlns:p14="http://schemas.microsoft.com/office/powerpoint/2010/main" val="86559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b="1" dirty="0"/>
            </a:br>
            <a:r>
              <a:rPr lang="en-US" dirty="0"/>
              <a:t>Cultural Awareness Self-Assessment</a:t>
            </a:r>
            <a:endParaRPr lang="en-US" b="1" dirty="0"/>
          </a:p>
        </p:txBody>
      </p:sp>
      <p:sp>
        <p:nvSpPr>
          <p:cNvPr id="3" name="Content Placeholder 2"/>
          <p:cNvSpPr>
            <a:spLocks noGrp="1"/>
          </p:cNvSpPr>
          <p:nvPr>
            <p:ph idx="1"/>
          </p:nvPr>
        </p:nvSpPr>
        <p:spPr>
          <a:xfrm>
            <a:off x="1130270" y="3367454"/>
            <a:ext cx="9603275" cy="2098890"/>
          </a:xfrm>
        </p:spPr>
        <p:txBody>
          <a:bodyPr>
            <a:normAutofit/>
          </a:bodyPr>
          <a:lstStyle/>
          <a:p>
            <a:pPr marL="0" indent="0" algn="ctr">
              <a:buNone/>
            </a:pPr>
            <a:r>
              <a:rPr lang="en-US" sz="3200" dirty="0"/>
              <a:t>Individual exercise and group discussion </a:t>
            </a:r>
          </a:p>
        </p:txBody>
      </p:sp>
    </p:spTree>
    <p:extLst>
      <p:ext uri="{BB962C8B-B14F-4D97-AF65-F5344CB8AC3E}">
        <p14:creationId xmlns:p14="http://schemas.microsoft.com/office/powerpoint/2010/main" val="415794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and linguistic competence (proficiency)</a:t>
            </a:r>
          </a:p>
        </p:txBody>
      </p:sp>
      <p:sp>
        <p:nvSpPr>
          <p:cNvPr id="3" name="Content Placeholder 2"/>
          <p:cNvSpPr>
            <a:spLocks noGrp="1"/>
          </p:cNvSpPr>
          <p:nvPr>
            <p:ph idx="1"/>
          </p:nvPr>
        </p:nvSpPr>
        <p:spPr>
          <a:xfrm>
            <a:off x="1097280" y="3147646"/>
            <a:ext cx="10058400" cy="2721447"/>
          </a:xfrm>
        </p:spPr>
        <p:txBody>
          <a:bodyPr>
            <a:normAutofit/>
          </a:bodyPr>
          <a:lstStyle/>
          <a:p>
            <a:pPr marL="0" indent="0">
              <a:buNone/>
            </a:pPr>
            <a:r>
              <a:rPr lang="en-US" sz="2800" dirty="0"/>
              <a:t>The ability of services provides and organizations to understand and effectively respond to the cultural and linguistic needs brought by the children, youth and families to the service encounter.</a:t>
            </a:r>
          </a:p>
          <a:p>
            <a:pPr marL="0" indent="0">
              <a:buNone/>
            </a:pPr>
            <a:endParaRPr lang="en-US" dirty="0"/>
          </a:p>
        </p:txBody>
      </p:sp>
    </p:spTree>
    <p:extLst>
      <p:ext uri="{BB962C8B-B14F-4D97-AF65-F5344CB8AC3E}">
        <p14:creationId xmlns:p14="http://schemas.microsoft.com/office/powerpoint/2010/main" val="69312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and linguistic competence</a:t>
            </a:r>
          </a:p>
        </p:txBody>
      </p:sp>
      <p:sp>
        <p:nvSpPr>
          <p:cNvPr id="3" name="Content Placeholder 2"/>
          <p:cNvSpPr>
            <a:spLocks noGrp="1"/>
          </p:cNvSpPr>
          <p:nvPr>
            <p:ph idx="1"/>
          </p:nvPr>
        </p:nvSpPr>
        <p:spPr>
          <a:xfrm>
            <a:off x="1097280" y="1969476"/>
            <a:ext cx="10058400" cy="3899617"/>
          </a:xfrm>
        </p:spPr>
        <p:txBody>
          <a:bodyPr>
            <a:normAutofit fontScale="92500" lnSpcReduction="10000"/>
          </a:bodyPr>
          <a:lstStyle/>
          <a:p>
            <a:pPr marL="0" indent="0">
              <a:buNone/>
            </a:pPr>
            <a:r>
              <a:rPr lang="en-US" sz="2600" dirty="0"/>
              <a:t>Cultural and linguistic competence requires organizations and their personnel to:</a:t>
            </a:r>
          </a:p>
          <a:p>
            <a:r>
              <a:rPr lang="en-US" sz="2600" dirty="0"/>
              <a:t>Value diversity</a:t>
            </a:r>
          </a:p>
          <a:p>
            <a:r>
              <a:rPr lang="en-US" sz="2600" dirty="0"/>
              <a:t>Assess themselves</a:t>
            </a:r>
          </a:p>
          <a:p>
            <a:r>
              <a:rPr lang="en-US" sz="2600" dirty="0"/>
              <a:t>Manage the dynamics of difference</a:t>
            </a:r>
          </a:p>
          <a:p>
            <a:r>
              <a:rPr lang="en-US" sz="2600" dirty="0"/>
              <a:t>Acquire and institutionalize cultural knowledge</a:t>
            </a:r>
          </a:p>
          <a:p>
            <a:r>
              <a:rPr lang="en-US" sz="2600" dirty="0"/>
              <a:t>Adapt to diversity and the cultural contexts of individuals and communities served</a:t>
            </a:r>
          </a:p>
          <a:p>
            <a:endParaRPr lang="en-US" dirty="0"/>
          </a:p>
          <a:p>
            <a:pPr marL="0" indent="0" algn="r">
              <a:buNone/>
            </a:pPr>
            <a:r>
              <a:rPr lang="en-US" sz="1500" dirty="0"/>
              <a:t>Adapted from: Cross, Bazron, Dennis, &amp; Isaacs (1989); Isaacs &amp; Benjamin (1991)</a:t>
            </a:r>
          </a:p>
          <a:p>
            <a:pPr marL="0" indent="0">
              <a:buNone/>
            </a:pPr>
            <a:endParaRPr lang="en-US" sz="900" dirty="0"/>
          </a:p>
        </p:txBody>
      </p:sp>
    </p:spTree>
    <p:extLst>
      <p:ext uri="{BB962C8B-B14F-4D97-AF65-F5344CB8AC3E}">
        <p14:creationId xmlns:p14="http://schemas.microsoft.com/office/powerpoint/2010/main" val="185636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Linguistic competence</a:t>
            </a:r>
          </a:p>
        </p:txBody>
      </p:sp>
      <p:sp>
        <p:nvSpPr>
          <p:cNvPr id="3" name="Content Placeholder 2"/>
          <p:cNvSpPr>
            <a:spLocks noGrp="1"/>
          </p:cNvSpPr>
          <p:nvPr>
            <p:ph idx="1"/>
          </p:nvPr>
        </p:nvSpPr>
        <p:spPr>
          <a:xfrm>
            <a:off x="1097280" y="2215662"/>
            <a:ext cx="9981027" cy="3274311"/>
          </a:xfrm>
        </p:spPr>
        <p:txBody>
          <a:bodyPr>
            <a:normAutofit/>
          </a:bodyPr>
          <a:lstStyle/>
          <a:p>
            <a:pPr>
              <a:lnSpc>
                <a:spcPct val="150000"/>
              </a:lnSpc>
            </a:pPr>
            <a:r>
              <a:rPr lang="en-US" sz="2400" dirty="0"/>
              <a:t>“The capacity of an organization and its personnel to communicate effectively, and convey information in a manner that is easily understood by diverse audiences including persons of limited English proficiency, those who have low literacy skills or are not literate, and individuals with disabilities.”</a:t>
            </a:r>
          </a:p>
        </p:txBody>
      </p:sp>
      <p:sp>
        <p:nvSpPr>
          <p:cNvPr id="4" name="Slide Number Placeholder 3"/>
          <p:cNvSpPr>
            <a:spLocks noGrp="1"/>
          </p:cNvSpPr>
          <p:nvPr>
            <p:ph type="sldNum" sz="quarter" idx="12"/>
          </p:nvPr>
        </p:nvSpPr>
        <p:spPr>
          <a:xfrm>
            <a:off x="10480380" y="6632855"/>
            <a:ext cx="96180" cy="115416"/>
          </a:xfrm>
        </p:spPr>
        <p:txBody>
          <a:bodyPr/>
          <a:lstStyle/>
          <a:p>
            <a:fld id="{99A20822-4A49-4D36-86E3-300BA48D3F00}" type="slidenum">
              <a:rPr lang="en-US" smtClean="0"/>
              <a:pPr/>
              <a:t>13</a:t>
            </a:fld>
            <a:endParaRPr lang="en-US" dirty="0"/>
          </a:p>
        </p:txBody>
      </p:sp>
      <p:sp>
        <p:nvSpPr>
          <p:cNvPr id="7" name="TextBox 6"/>
          <p:cNvSpPr txBox="1"/>
          <p:nvPr/>
        </p:nvSpPr>
        <p:spPr>
          <a:xfrm>
            <a:off x="8279509" y="5374556"/>
            <a:ext cx="2227352" cy="276999"/>
          </a:xfrm>
          <a:prstGeom prst="rect">
            <a:avLst/>
          </a:prstGeom>
          <a:noFill/>
        </p:spPr>
        <p:txBody>
          <a:bodyPr wrap="square" rtlCol="0">
            <a:spAutoFit/>
          </a:bodyPr>
          <a:lstStyle/>
          <a:p>
            <a:r>
              <a:rPr lang="en-US" sz="1200" dirty="0"/>
              <a:t>Source: Goode &amp; Jones (2004)</a:t>
            </a:r>
          </a:p>
        </p:txBody>
      </p:sp>
    </p:spTree>
    <p:extLst>
      <p:ext uri="{BB962C8B-B14F-4D97-AF65-F5344CB8AC3E}">
        <p14:creationId xmlns:p14="http://schemas.microsoft.com/office/powerpoint/2010/main" val="328523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Journey Toward Cultural Proficiency</a:t>
            </a:r>
          </a:p>
        </p:txBody>
      </p:sp>
      <p:pic>
        <p:nvPicPr>
          <p:cNvPr id="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7638" y="1954078"/>
            <a:ext cx="9689123" cy="3843618"/>
          </a:xfrm>
          <a:prstGeom prst="rect">
            <a:avLst/>
          </a:prstGeom>
        </p:spPr>
      </p:pic>
      <p:sp>
        <p:nvSpPr>
          <p:cNvPr id="4" name="Slide Number Placeholder 3"/>
          <p:cNvSpPr>
            <a:spLocks noGrp="1"/>
          </p:cNvSpPr>
          <p:nvPr>
            <p:ph type="sldNum" sz="quarter" idx="12"/>
          </p:nvPr>
        </p:nvSpPr>
        <p:spPr>
          <a:xfrm>
            <a:off x="10480380" y="6632855"/>
            <a:ext cx="96180" cy="115416"/>
          </a:xfrm>
        </p:spPr>
        <p:txBody>
          <a:bodyPr/>
          <a:lstStyle/>
          <a:p>
            <a:fld id="{99A20822-4A49-4D36-86E3-300BA48D3F00}" type="slidenum">
              <a:rPr lang="en-US" smtClean="0"/>
              <a:pPr/>
              <a:t>14</a:t>
            </a:fld>
            <a:endParaRPr lang="en-US" dirty="0"/>
          </a:p>
        </p:txBody>
      </p:sp>
    </p:spTree>
    <p:extLst>
      <p:ext uri="{BB962C8B-B14F-4D97-AF65-F5344CB8AC3E}">
        <p14:creationId xmlns:p14="http://schemas.microsoft.com/office/powerpoint/2010/main" val="217621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cultural competence</a:t>
            </a:r>
          </a:p>
        </p:txBody>
      </p:sp>
      <p:sp>
        <p:nvSpPr>
          <p:cNvPr id="3" name="Content Placeholder 2"/>
          <p:cNvSpPr>
            <a:spLocks noGrp="1"/>
          </p:cNvSpPr>
          <p:nvPr>
            <p:ph idx="1"/>
          </p:nvPr>
        </p:nvSpPr>
        <p:spPr/>
        <p:txBody>
          <a:bodyPr>
            <a:normAutofit/>
          </a:bodyPr>
          <a:lstStyle/>
          <a:p>
            <a:pPr marL="0" indent="0">
              <a:buNone/>
            </a:pPr>
            <a:r>
              <a:rPr lang="en-US" sz="2400" dirty="0"/>
              <a:t>Cultural competence requires that organizations:</a:t>
            </a:r>
          </a:p>
          <a:p>
            <a:r>
              <a:rPr lang="en-US" sz="2400" dirty="0"/>
              <a:t>Have a defined set of values and principles, and demonstrate behaviors, attitude policies and structures that enable them work effectively cross-culturally.</a:t>
            </a:r>
          </a:p>
          <a:p>
            <a:r>
              <a:rPr lang="en-US" sz="2400" dirty="0"/>
              <a:t>Have the capacity to (1) value diversity, (2) conduct self-assessment, (3) manage the dynamics of difference, (4) acquire and institutionalize cultural knowledge, and (5) adapt to the diversity and cultural contexts of the individuals, families and communities they serve.</a:t>
            </a:r>
          </a:p>
          <a:p>
            <a:r>
              <a:rPr lang="en-US" sz="2400" dirty="0"/>
              <a:t>Incorporate the above in all aspects of policy making, administration, practice, service delivery and systematically involve consumers, families, and communities</a:t>
            </a:r>
          </a:p>
        </p:txBody>
      </p:sp>
    </p:spTree>
    <p:extLst>
      <p:ext uri="{BB962C8B-B14F-4D97-AF65-F5344CB8AC3E}">
        <p14:creationId xmlns:p14="http://schemas.microsoft.com/office/powerpoint/2010/main" val="374241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Exercise – Handout 2</a:t>
            </a:r>
          </a:p>
        </p:txBody>
      </p:sp>
      <p:sp>
        <p:nvSpPr>
          <p:cNvPr id="3" name="Content Placeholder 2"/>
          <p:cNvSpPr>
            <a:spLocks noGrp="1"/>
          </p:cNvSpPr>
          <p:nvPr>
            <p:ph idx="1"/>
          </p:nvPr>
        </p:nvSpPr>
        <p:spPr/>
        <p:txBody>
          <a:bodyPr>
            <a:normAutofit/>
          </a:bodyPr>
          <a:lstStyle/>
          <a:p>
            <a:pPr lvl="0"/>
            <a:r>
              <a:rPr lang="en-US" sz="2400" dirty="0"/>
              <a:t>Think about your personal journey, where on the continuum are you personally. </a:t>
            </a:r>
          </a:p>
          <a:p>
            <a:pPr lvl="0"/>
            <a:r>
              <a:rPr lang="en-US" sz="2400" dirty="0"/>
              <a:t>Circle the stage that you think you are currently at.</a:t>
            </a:r>
          </a:p>
          <a:p>
            <a:pPr lvl="0"/>
            <a:r>
              <a:rPr lang="en-US" sz="2400" dirty="0"/>
              <a:t>Then, take a few minutes to think about and write down how you will move to the next level.</a:t>
            </a:r>
          </a:p>
          <a:p>
            <a:pPr lvl="0"/>
            <a:r>
              <a:rPr lang="en-US" sz="2400" dirty="0"/>
              <a:t>You will not be asked to share this information with the group.  </a:t>
            </a:r>
          </a:p>
          <a:p>
            <a:pPr lvl="0"/>
            <a:r>
              <a:rPr lang="en-US" sz="2400" dirty="0"/>
              <a:t>Please keep this information as you will be asked to think about your personal action plan towards cultural and linguistic competence at the end of the discussion session.</a:t>
            </a:r>
          </a:p>
          <a:p>
            <a:pPr marL="0" indent="0">
              <a:buNone/>
            </a:pPr>
            <a:endParaRPr lang="en-US" sz="2400" dirty="0"/>
          </a:p>
        </p:txBody>
      </p:sp>
    </p:spTree>
    <p:extLst>
      <p:ext uri="{BB962C8B-B14F-4D97-AF65-F5344CB8AC3E}">
        <p14:creationId xmlns:p14="http://schemas.microsoft.com/office/powerpoint/2010/main" val="290374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and Linguistic Competence in Practice</a:t>
            </a:r>
          </a:p>
        </p:txBody>
      </p:sp>
    </p:spTree>
    <p:extLst>
      <p:ext uri="{BB962C8B-B14F-4D97-AF65-F5344CB8AC3E}">
        <p14:creationId xmlns:p14="http://schemas.microsoft.com/office/powerpoint/2010/main" val="385946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Handout 3: Examples of what cultural and linguistic competence is and is not</a:t>
            </a:r>
          </a:p>
        </p:txBody>
      </p:sp>
      <p:sp>
        <p:nvSpPr>
          <p:cNvPr id="3" name="Content Placeholder 2"/>
          <p:cNvSpPr>
            <a:spLocks noGrp="1"/>
          </p:cNvSpPr>
          <p:nvPr>
            <p:ph idx="1"/>
          </p:nvPr>
        </p:nvSpPr>
        <p:spPr>
          <a:xfrm>
            <a:off x="1097280" y="3490546"/>
            <a:ext cx="10058400" cy="2378548"/>
          </a:xfrm>
        </p:spPr>
        <p:txBody>
          <a:bodyPr>
            <a:normAutofit/>
          </a:bodyPr>
          <a:lstStyle/>
          <a:p>
            <a:pPr marL="0" indent="0" algn="ctr">
              <a:buNone/>
            </a:pPr>
            <a:r>
              <a:rPr lang="en-US" sz="3200" dirty="0"/>
              <a:t>Individual Exercise and Group Discussion </a:t>
            </a:r>
          </a:p>
        </p:txBody>
      </p:sp>
    </p:spTree>
    <p:extLst>
      <p:ext uri="{BB962C8B-B14F-4D97-AF65-F5344CB8AC3E}">
        <p14:creationId xmlns:p14="http://schemas.microsoft.com/office/powerpoint/2010/main" val="248324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Action Planning</a:t>
            </a:r>
          </a:p>
        </p:txBody>
      </p:sp>
    </p:spTree>
    <p:extLst>
      <p:ext uri="{BB962C8B-B14F-4D97-AF65-F5344CB8AC3E}">
        <p14:creationId xmlns:p14="http://schemas.microsoft.com/office/powerpoint/2010/main" val="334439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34035-1950-480F-828C-BEA8B8B3A71A}"/>
              </a:ext>
            </a:extLst>
          </p:cNvPr>
          <p:cNvSpPr>
            <a:spLocks noGrp="1"/>
          </p:cNvSpPr>
          <p:nvPr>
            <p:ph type="title"/>
          </p:nvPr>
        </p:nvSpPr>
        <p:spPr/>
        <p:txBody>
          <a:bodyPr>
            <a:normAutofit/>
          </a:bodyPr>
          <a:lstStyle/>
          <a:p>
            <a:r>
              <a:rPr lang="en-US" sz="8000" b="1" dirty="0"/>
              <a:t>Welcome</a:t>
            </a:r>
          </a:p>
        </p:txBody>
      </p:sp>
    </p:spTree>
    <p:extLst>
      <p:ext uri="{BB962C8B-B14F-4D97-AF65-F5344CB8AC3E}">
        <p14:creationId xmlns:p14="http://schemas.microsoft.com/office/powerpoint/2010/main" val="320820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512" y="2879481"/>
            <a:ext cx="3302976" cy="1099038"/>
          </a:xfrm>
        </p:spPr>
        <p:txBody>
          <a:bodyPr>
            <a:normAutofit/>
          </a:bodyPr>
          <a:lstStyle/>
          <a:p>
            <a:r>
              <a:rPr lang="en-US" dirty="0"/>
              <a:t>Thank You!</a:t>
            </a:r>
          </a:p>
        </p:txBody>
      </p:sp>
    </p:spTree>
    <p:extLst>
      <p:ext uri="{BB962C8B-B14F-4D97-AF65-F5344CB8AC3E}">
        <p14:creationId xmlns:p14="http://schemas.microsoft.com/office/powerpoint/2010/main" val="76624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marL="0" indent="0">
              <a:buNone/>
            </a:pPr>
            <a:r>
              <a:rPr lang="en-US" sz="2800" dirty="0"/>
              <a:t>At the end of this discussion session participants will be able to: </a:t>
            </a:r>
          </a:p>
          <a:p>
            <a:pPr lvl="0"/>
            <a:r>
              <a:rPr lang="en-US" sz="2800" dirty="0"/>
              <a:t>Define what is cultural and linguistic competence (CLC)</a:t>
            </a:r>
          </a:p>
          <a:p>
            <a:pPr lvl="0"/>
            <a:r>
              <a:rPr lang="en-US" sz="2800" dirty="0"/>
              <a:t>Understand the principles of cultural and linguistic competence</a:t>
            </a:r>
          </a:p>
          <a:p>
            <a:pPr lvl="0"/>
            <a:r>
              <a:rPr lang="en-US" sz="2800" dirty="0"/>
              <a:t>Explain the Cultural Competence Continuum and how it applies to personal and organizational development, and work with diverse children, youth and families</a:t>
            </a:r>
          </a:p>
          <a:p>
            <a:pPr lvl="0"/>
            <a:r>
              <a:rPr lang="en-US" sz="2800" dirty="0"/>
              <a:t>Understand the importance of cultural and linguistic competence and the implications for effective service delivery</a:t>
            </a:r>
          </a:p>
          <a:p>
            <a:endParaRPr lang="en-US" sz="2800" dirty="0"/>
          </a:p>
        </p:txBody>
      </p:sp>
    </p:spTree>
    <p:extLst>
      <p:ext uri="{BB962C8B-B14F-4D97-AF65-F5344CB8AC3E}">
        <p14:creationId xmlns:p14="http://schemas.microsoft.com/office/powerpoint/2010/main" val="265902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normAutofit/>
          </a:bodyPr>
          <a:lstStyle/>
          <a:p>
            <a:r>
              <a:rPr lang="en-US" sz="2400" dirty="0"/>
              <a:t>Participants find a partner (someone new to you)</a:t>
            </a:r>
          </a:p>
          <a:p>
            <a:r>
              <a:rPr lang="en-US" sz="2400" dirty="0"/>
              <a:t>Take 2 minutes to introduce yourself to each other</a:t>
            </a:r>
          </a:p>
          <a:p>
            <a:pPr lvl="1">
              <a:buFont typeface="Wingdings" panose="05000000000000000000" pitchFamily="2" charset="2"/>
              <a:buChar char="§"/>
            </a:pPr>
            <a:r>
              <a:rPr lang="en-US" sz="2400" dirty="0"/>
              <a:t>Name, agency, occupation, one thing that someone would not know about you just by looking at you </a:t>
            </a:r>
          </a:p>
          <a:p>
            <a:pPr lvl="1">
              <a:buFont typeface="Wingdings" panose="05000000000000000000" pitchFamily="2" charset="2"/>
              <a:buChar char="§"/>
            </a:pPr>
            <a:r>
              <a:rPr lang="en-US" sz="2400" dirty="0"/>
              <a:t>Introduce your partner to the group given the information that they shared with you (30 seconds each)</a:t>
            </a:r>
          </a:p>
        </p:txBody>
      </p:sp>
    </p:spTree>
    <p:extLst>
      <p:ext uri="{BB962C8B-B14F-4D97-AF65-F5344CB8AC3E}">
        <p14:creationId xmlns:p14="http://schemas.microsoft.com/office/powerpoint/2010/main" val="178356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Stage</a:t>
            </a:r>
          </a:p>
        </p:txBody>
      </p:sp>
      <p:sp>
        <p:nvSpPr>
          <p:cNvPr id="3" name="Content Placeholder 2"/>
          <p:cNvSpPr>
            <a:spLocks noGrp="1"/>
          </p:cNvSpPr>
          <p:nvPr>
            <p:ph idx="1"/>
          </p:nvPr>
        </p:nvSpPr>
        <p:spPr/>
        <p:txBody>
          <a:bodyPr>
            <a:normAutofit/>
          </a:bodyPr>
          <a:lstStyle/>
          <a:p>
            <a:pPr marL="0" indent="0">
              <a:buNone/>
            </a:pPr>
            <a:r>
              <a:rPr lang="en-US" sz="2400" dirty="0"/>
              <a:t>Ground rules:</a:t>
            </a:r>
          </a:p>
          <a:p>
            <a:pPr>
              <a:buFont typeface="Arial" panose="020B0604020202020204" pitchFamily="34" charset="0"/>
              <a:buChar char="•"/>
            </a:pPr>
            <a:r>
              <a:rPr lang="en-US" sz="2400" dirty="0"/>
              <a:t>Respect confidentiality</a:t>
            </a:r>
            <a:endParaRPr lang="en-US" sz="2400" dirty="0">
              <a:effectLst/>
            </a:endParaRPr>
          </a:p>
          <a:p>
            <a:pPr>
              <a:buFont typeface="Arial" panose="020B0604020202020204" pitchFamily="34" charset="0"/>
              <a:buChar char="•"/>
            </a:pPr>
            <a:r>
              <a:rPr lang="en-US" sz="2400" dirty="0"/>
              <a:t>Practice active listening</a:t>
            </a:r>
            <a:endParaRPr lang="en-US" sz="2400" dirty="0">
              <a:effectLst/>
            </a:endParaRPr>
          </a:p>
          <a:p>
            <a:pPr>
              <a:buFont typeface="Arial" panose="020B0604020202020204" pitchFamily="34" charset="0"/>
              <a:buChar char="•"/>
            </a:pPr>
            <a:r>
              <a:rPr lang="en-US" sz="2400" dirty="0"/>
              <a:t>Be willing to share, consider and demonstrate respect for different perspectives</a:t>
            </a:r>
            <a:endParaRPr lang="en-US" sz="2400" dirty="0">
              <a:effectLst/>
            </a:endParaRPr>
          </a:p>
          <a:p>
            <a:pPr>
              <a:buFont typeface="Arial" panose="020B0604020202020204" pitchFamily="34" charset="0"/>
              <a:buChar char="•"/>
            </a:pPr>
            <a:r>
              <a:rPr lang="en-US" sz="2400" dirty="0"/>
              <a:t>Limit the use of your gadgets/Keep on silent </a:t>
            </a:r>
            <a:endParaRPr lang="en-US" sz="2400" dirty="0">
              <a:effectLst/>
            </a:endParaRPr>
          </a:p>
          <a:p>
            <a:pPr>
              <a:buFont typeface="Arial" panose="020B0604020202020204" pitchFamily="34" charset="0"/>
              <a:buChar char="•"/>
            </a:pPr>
            <a:r>
              <a:rPr lang="en-US" sz="2400" dirty="0"/>
              <a:t>Engage actively in discussions</a:t>
            </a:r>
          </a:p>
          <a:p>
            <a:pPr marL="0" indent="0">
              <a:buNone/>
            </a:pPr>
            <a:endParaRPr lang="en-US" sz="2400" dirty="0"/>
          </a:p>
          <a:p>
            <a:r>
              <a:rPr lang="en-US" sz="2400" dirty="0"/>
              <a:t>Any other ground rules?</a:t>
            </a:r>
          </a:p>
        </p:txBody>
      </p:sp>
    </p:spTree>
    <p:extLst>
      <p:ext uri="{BB962C8B-B14F-4D97-AF65-F5344CB8AC3E}">
        <p14:creationId xmlns:p14="http://schemas.microsoft.com/office/powerpoint/2010/main" val="102801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in time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a:t>How does culture impact your life (personally/professionally)?</a:t>
            </a:r>
          </a:p>
          <a:p>
            <a:pPr marL="514350" indent="-514350">
              <a:buFont typeface="+mj-lt"/>
              <a:buAutoNum type="arabicPeriod"/>
            </a:pPr>
            <a:r>
              <a:rPr lang="en-US" sz="2800" dirty="0"/>
              <a:t>What does cultural and linguistic competence mean to you?</a:t>
            </a:r>
          </a:p>
          <a:p>
            <a:pPr marL="514350" indent="-514350">
              <a:buFont typeface="+mj-lt"/>
              <a:buAutoNum type="arabicPeriod"/>
            </a:pPr>
            <a:r>
              <a:rPr lang="en-US" sz="2800" dirty="0"/>
              <a:t>What do you want to get out of the training?</a:t>
            </a:r>
          </a:p>
        </p:txBody>
      </p:sp>
    </p:spTree>
    <p:extLst>
      <p:ext uri="{BB962C8B-B14F-4D97-AF65-F5344CB8AC3E}">
        <p14:creationId xmlns:p14="http://schemas.microsoft.com/office/powerpoint/2010/main" val="366215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Examining Culture and Defining Cultural and Linguistic Competence</a:t>
            </a:r>
          </a:p>
        </p:txBody>
      </p:sp>
    </p:spTree>
    <p:extLst>
      <p:ext uri="{BB962C8B-B14F-4D97-AF65-F5344CB8AC3E}">
        <p14:creationId xmlns:p14="http://schemas.microsoft.com/office/powerpoint/2010/main" val="303324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culture</a:t>
            </a:r>
          </a:p>
        </p:txBody>
      </p:sp>
      <p:sp>
        <p:nvSpPr>
          <p:cNvPr id="3" name="Content Placeholder 2"/>
          <p:cNvSpPr>
            <a:spLocks noGrp="1"/>
          </p:cNvSpPr>
          <p:nvPr>
            <p:ph idx="1"/>
          </p:nvPr>
        </p:nvSpPr>
        <p:spPr>
          <a:xfrm>
            <a:off x="1097280" y="3270738"/>
            <a:ext cx="10058400" cy="2598356"/>
          </a:xfrm>
        </p:spPr>
        <p:txBody>
          <a:bodyPr>
            <a:normAutofit/>
          </a:bodyPr>
          <a:lstStyle/>
          <a:p>
            <a:pPr marL="0" indent="0" algn="ctr">
              <a:buNone/>
            </a:pPr>
            <a:r>
              <a:rPr lang="en-US" sz="2700" dirty="0"/>
              <a:t>Shared patterns of human behavior that includes thoughts, communications, actions, customs, beliefs, values, habits and norms held by a group of people.</a:t>
            </a:r>
          </a:p>
        </p:txBody>
      </p:sp>
    </p:spTree>
    <p:extLst>
      <p:ext uri="{BB962C8B-B14F-4D97-AF65-F5344CB8AC3E}">
        <p14:creationId xmlns:p14="http://schemas.microsoft.com/office/powerpoint/2010/main" val="392348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reeform 3"/>
          <p:cNvSpPr>
            <a:spLocks/>
          </p:cNvSpPr>
          <p:nvPr/>
        </p:nvSpPr>
        <p:spPr bwMode="auto">
          <a:xfrm>
            <a:off x="2861272" y="1055419"/>
            <a:ext cx="6347486" cy="4229100"/>
          </a:xfrm>
          <a:custGeom>
            <a:avLst/>
            <a:gdLst>
              <a:gd name="T0" fmla="*/ 2147483647 w 5137"/>
              <a:gd name="T1" fmla="*/ 2147483647 h 3313"/>
              <a:gd name="T2" fmla="*/ 2147483647 w 5137"/>
              <a:gd name="T3" fmla="*/ 2147483647 h 3313"/>
              <a:gd name="T4" fmla="*/ 2147483647 w 5137"/>
              <a:gd name="T5" fmla="*/ 2147483647 h 3313"/>
              <a:gd name="T6" fmla="*/ 2147483647 w 5137"/>
              <a:gd name="T7" fmla="*/ 2147483647 h 3313"/>
              <a:gd name="T8" fmla="*/ 2147483647 w 5137"/>
              <a:gd name="T9" fmla="*/ 2147483647 h 3313"/>
              <a:gd name="T10" fmla="*/ 2147483647 w 5137"/>
              <a:gd name="T11" fmla="*/ 2147483647 h 3313"/>
              <a:gd name="T12" fmla="*/ 2147483647 w 5137"/>
              <a:gd name="T13" fmla="*/ 2147483647 h 3313"/>
              <a:gd name="T14" fmla="*/ 2147483647 w 5137"/>
              <a:gd name="T15" fmla="*/ 2147483647 h 3313"/>
              <a:gd name="T16" fmla="*/ 2147483647 w 5137"/>
              <a:gd name="T17" fmla="*/ 2147483647 h 3313"/>
              <a:gd name="T18" fmla="*/ 2147483647 w 5137"/>
              <a:gd name="T19" fmla="*/ 2147483647 h 3313"/>
              <a:gd name="T20" fmla="*/ 2147483647 w 5137"/>
              <a:gd name="T21" fmla="*/ 2147483647 h 3313"/>
              <a:gd name="T22" fmla="*/ 2147483647 w 5137"/>
              <a:gd name="T23" fmla="*/ 2147483647 h 3313"/>
              <a:gd name="T24" fmla="*/ 2147483647 w 5137"/>
              <a:gd name="T25" fmla="*/ 2147483647 h 3313"/>
              <a:gd name="T26" fmla="*/ 2147483647 w 5137"/>
              <a:gd name="T27" fmla="*/ 2147483647 h 3313"/>
              <a:gd name="T28" fmla="*/ 2147483647 w 5137"/>
              <a:gd name="T29" fmla="*/ 2147483647 h 3313"/>
              <a:gd name="T30" fmla="*/ 2147483647 w 5137"/>
              <a:gd name="T31" fmla="*/ 2147483647 h 3313"/>
              <a:gd name="T32" fmla="*/ 2147483647 w 5137"/>
              <a:gd name="T33" fmla="*/ 2147483647 h 3313"/>
              <a:gd name="T34" fmla="*/ 2147483647 w 5137"/>
              <a:gd name="T35" fmla="*/ 2147483647 h 3313"/>
              <a:gd name="T36" fmla="*/ 2147483647 w 5137"/>
              <a:gd name="T37" fmla="*/ 2147483647 h 3313"/>
              <a:gd name="T38" fmla="*/ 2147483647 w 5137"/>
              <a:gd name="T39" fmla="*/ 2147483647 h 3313"/>
              <a:gd name="T40" fmla="*/ 2147483647 w 5137"/>
              <a:gd name="T41" fmla="*/ 2147483647 h 3313"/>
              <a:gd name="T42" fmla="*/ 2147483647 w 5137"/>
              <a:gd name="T43" fmla="*/ 2147483647 h 3313"/>
              <a:gd name="T44" fmla="*/ 2147483647 w 5137"/>
              <a:gd name="T45" fmla="*/ 2147483647 h 3313"/>
              <a:gd name="T46" fmla="*/ 2147483647 w 5137"/>
              <a:gd name="T47" fmla="*/ 0 h 3313"/>
              <a:gd name="T48" fmla="*/ 2147483647 w 5137"/>
              <a:gd name="T49" fmla="*/ 2147483647 h 3313"/>
              <a:gd name="T50" fmla="*/ 2147483647 w 5137"/>
              <a:gd name="T51" fmla="*/ 2147483647 h 3313"/>
              <a:gd name="T52" fmla="*/ 2147483647 w 5137"/>
              <a:gd name="T53" fmla="*/ 2147483647 h 3313"/>
              <a:gd name="T54" fmla="*/ 2147483647 w 5137"/>
              <a:gd name="T55" fmla="*/ 2147483647 h 3313"/>
              <a:gd name="T56" fmla="*/ 2147483647 w 5137"/>
              <a:gd name="T57" fmla="*/ 2147483647 h 3313"/>
              <a:gd name="T58" fmla="*/ 2147483647 w 5137"/>
              <a:gd name="T59" fmla="*/ 2147483647 h 3313"/>
              <a:gd name="T60" fmla="*/ 2147483647 w 5137"/>
              <a:gd name="T61" fmla="*/ 2147483647 h 3313"/>
              <a:gd name="T62" fmla="*/ 2147483647 w 5137"/>
              <a:gd name="T63" fmla="*/ 2147483647 h 3313"/>
              <a:gd name="T64" fmla="*/ 2147483647 w 5137"/>
              <a:gd name="T65" fmla="*/ 2147483647 h 3313"/>
              <a:gd name="T66" fmla="*/ 2147483647 w 5137"/>
              <a:gd name="T67" fmla="*/ 2147483647 h 3313"/>
              <a:gd name="T68" fmla="*/ 2147483647 w 5137"/>
              <a:gd name="T69" fmla="*/ 2147483647 h 3313"/>
              <a:gd name="T70" fmla="*/ 2147483647 w 5137"/>
              <a:gd name="T71" fmla="*/ 2147483647 h 3313"/>
              <a:gd name="T72" fmla="*/ 2147483647 w 5137"/>
              <a:gd name="T73" fmla="*/ 2147483647 h 3313"/>
              <a:gd name="T74" fmla="*/ 2147483647 w 5137"/>
              <a:gd name="T75" fmla="*/ 2147483647 h 3313"/>
              <a:gd name="T76" fmla="*/ 2147483647 w 5137"/>
              <a:gd name="T77" fmla="*/ 2147483647 h 3313"/>
              <a:gd name="T78" fmla="*/ 2147483647 w 5137"/>
              <a:gd name="T79" fmla="*/ 2147483647 h 3313"/>
              <a:gd name="T80" fmla="*/ 2147483647 w 5137"/>
              <a:gd name="T81" fmla="*/ 2147483647 h 3313"/>
              <a:gd name="T82" fmla="*/ 2147483647 w 5137"/>
              <a:gd name="T83" fmla="*/ 2147483647 h 3313"/>
              <a:gd name="T84" fmla="*/ 2147483647 w 5137"/>
              <a:gd name="T85" fmla="*/ 2147483647 h 3313"/>
              <a:gd name="T86" fmla="*/ 2147483647 w 5137"/>
              <a:gd name="T87" fmla="*/ 2147483647 h 3313"/>
              <a:gd name="T88" fmla="*/ 2147483647 w 5137"/>
              <a:gd name="T89" fmla="*/ 2147483647 h 3313"/>
              <a:gd name="T90" fmla="*/ 2147483647 w 5137"/>
              <a:gd name="T91" fmla="*/ 2147483647 h 3313"/>
              <a:gd name="T92" fmla="*/ 2147483647 w 5137"/>
              <a:gd name="T93" fmla="*/ 2147483647 h 3313"/>
              <a:gd name="T94" fmla="*/ 2147483647 w 5137"/>
              <a:gd name="T95" fmla="*/ 2147483647 h 3313"/>
              <a:gd name="T96" fmla="*/ 2147483647 w 5137"/>
              <a:gd name="T97" fmla="*/ 2147483647 h 3313"/>
              <a:gd name="T98" fmla="*/ 2147483647 w 5137"/>
              <a:gd name="T99" fmla="*/ 2147483647 h 33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37"/>
              <a:gd name="T151" fmla="*/ 0 h 3313"/>
              <a:gd name="T152" fmla="*/ 5137 w 5137"/>
              <a:gd name="T153" fmla="*/ 3313 h 33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37" h="3313">
                <a:moveTo>
                  <a:pt x="0" y="3017"/>
                </a:moveTo>
                <a:lnTo>
                  <a:pt x="14" y="2961"/>
                </a:lnTo>
                <a:lnTo>
                  <a:pt x="64" y="2946"/>
                </a:lnTo>
                <a:lnTo>
                  <a:pt x="113" y="2915"/>
                </a:lnTo>
                <a:lnTo>
                  <a:pt x="128" y="2869"/>
                </a:lnTo>
                <a:lnTo>
                  <a:pt x="145" y="2823"/>
                </a:lnTo>
                <a:lnTo>
                  <a:pt x="194" y="2793"/>
                </a:lnTo>
                <a:lnTo>
                  <a:pt x="243" y="2762"/>
                </a:lnTo>
                <a:lnTo>
                  <a:pt x="259" y="2717"/>
                </a:lnTo>
                <a:lnTo>
                  <a:pt x="308" y="2686"/>
                </a:lnTo>
                <a:lnTo>
                  <a:pt x="308" y="2640"/>
                </a:lnTo>
                <a:lnTo>
                  <a:pt x="308" y="2595"/>
                </a:lnTo>
                <a:lnTo>
                  <a:pt x="308" y="2549"/>
                </a:lnTo>
                <a:lnTo>
                  <a:pt x="324" y="2503"/>
                </a:lnTo>
                <a:lnTo>
                  <a:pt x="373" y="2473"/>
                </a:lnTo>
                <a:lnTo>
                  <a:pt x="406" y="2427"/>
                </a:lnTo>
                <a:lnTo>
                  <a:pt x="455" y="2396"/>
                </a:lnTo>
                <a:lnTo>
                  <a:pt x="487" y="2351"/>
                </a:lnTo>
                <a:lnTo>
                  <a:pt x="504" y="2305"/>
                </a:lnTo>
                <a:lnTo>
                  <a:pt x="536" y="2259"/>
                </a:lnTo>
                <a:lnTo>
                  <a:pt x="585" y="2213"/>
                </a:lnTo>
                <a:lnTo>
                  <a:pt x="617" y="2167"/>
                </a:lnTo>
                <a:lnTo>
                  <a:pt x="617" y="2121"/>
                </a:lnTo>
                <a:lnTo>
                  <a:pt x="617" y="2075"/>
                </a:lnTo>
                <a:lnTo>
                  <a:pt x="617" y="2029"/>
                </a:lnTo>
                <a:lnTo>
                  <a:pt x="667" y="1999"/>
                </a:lnTo>
                <a:lnTo>
                  <a:pt x="716" y="1984"/>
                </a:lnTo>
                <a:lnTo>
                  <a:pt x="716" y="1939"/>
                </a:lnTo>
                <a:lnTo>
                  <a:pt x="716" y="1893"/>
                </a:lnTo>
                <a:lnTo>
                  <a:pt x="732" y="1847"/>
                </a:lnTo>
                <a:lnTo>
                  <a:pt x="781" y="1831"/>
                </a:lnTo>
                <a:lnTo>
                  <a:pt x="830" y="1831"/>
                </a:lnTo>
                <a:lnTo>
                  <a:pt x="895" y="1847"/>
                </a:lnTo>
                <a:lnTo>
                  <a:pt x="961" y="1861"/>
                </a:lnTo>
                <a:lnTo>
                  <a:pt x="1010" y="1861"/>
                </a:lnTo>
                <a:lnTo>
                  <a:pt x="1025" y="1801"/>
                </a:lnTo>
                <a:lnTo>
                  <a:pt x="1025" y="1755"/>
                </a:lnTo>
                <a:lnTo>
                  <a:pt x="1042" y="1709"/>
                </a:lnTo>
                <a:lnTo>
                  <a:pt x="1074" y="1663"/>
                </a:lnTo>
                <a:lnTo>
                  <a:pt x="1107" y="1617"/>
                </a:lnTo>
                <a:lnTo>
                  <a:pt x="1107" y="1572"/>
                </a:lnTo>
                <a:lnTo>
                  <a:pt x="1107" y="1511"/>
                </a:lnTo>
                <a:lnTo>
                  <a:pt x="1140" y="1465"/>
                </a:lnTo>
                <a:lnTo>
                  <a:pt x="1173" y="1419"/>
                </a:lnTo>
                <a:lnTo>
                  <a:pt x="1205" y="1359"/>
                </a:lnTo>
                <a:lnTo>
                  <a:pt x="1222" y="1313"/>
                </a:lnTo>
                <a:lnTo>
                  <a:pt x="1271" y="1251"/>
                </a:lnTo>
                <a:lnTo>
                  <a:pt x="1335" y="1191"/>
                </a:lnTo>
                <a:lnTo>
                  <a:pt x="1369" y="1129"/>
                </a:lnTo>
                <a:lnTo>
                  <a:pt x="1417" y="1069"/>
                </a:lnTo>
                <a:lnTo>
                  <a:pt x="1433" y="977"/>
                </a:lnTo>
                <a:lnTo>
                  <a:pt x="1450" y="916"/>
                </a:lnTo>
                <a:lnTo>
                  <a:pt x="1482" y="870"/>
                </a:lnTo>
                <a:lnTo>
                  <a:pt x="1531" y="855"/>
                </a:lnTo>
                <a:lnTo>
                  <a:pt x="1613" y="778"/>
                </a:lnTo>
                <a:lnTo>
                  <a:pt x="1662" y="733"/>
                </a:lnTo>
                <a:lnTo>
                  <a:pt x="1694" y="687"/>
                </a:lnTo>
                <a:lnTo>
                  <a:pt x="1726" y="641"/>
                </a:lnTo>
                <a:lnTo>
                  <a:pt x="1792" y="565"/>
                </a:lnTo>
                <a:lnTo>
                  <a:pt x="1809" y="504"/>
                </a:lnTo>
                <a:lnTo>
                  <a:pt x="1841" y="412"/>
                </a:lnTo>
                <a:lnTo>
                  <a:pt x="1874" y="336"/>
                </a:lnTo>
                <a:lnTo>
                  <a:pt x="1890" y="275"/>
                </a:lnTo>
                <a:lnTo>
                  <a:pt x="1939" y="244"/>
                </a:lnTo>
                <a:lnTo>
                  <a:pt x="1988" y="244"/>
                </a:lnTo>
                <a:lnTo>
                  <a:pt x="2037" y="214"/>
                </a:lnTo>
                <a:lnTo>
                  <a:pt x="2102" y="184"/>
                </a:lnTo>
                <a:lnTo>
                  <a:pt x="2151" y="184"/>
                </a:lnTo>
                <a:lnTo>
                  <a:pt x="2183" y="138"/>
                </a:lnTo>
                <a:lnTo>
                  <a:pt x="2200" y="92"/>
                </a:lnTo>
                <a:lnTo>
                  <a:pt x="2282" y="30"/>
                </a:lnTo>
                <a:lnTo>
                  <a:pt x="2331" y="0"/>
                </a:lnTo>
                <a:lnTo>
                  <a:pt x="2380" y="0"/>
                </a:lnTo>
                <a:lnTo>
                  <a:pt x="2429" y="0"/>
                </a:lnTo>
                <a:lnTo>
                  <a:pt x="2493" y="16"/>
                </a:lnTo>
                <a:lnTo>
                  <a:pt x="2542" y="30"/>
                </a:lnTo>
                <a:lnTo>
                  <a:pt x="2591" y="62"/>
                </a:lnTo>
                <a:lnTo>
                  <a:pt x="2640" y="92"/>
                </a:lnTo>
                <a:lnTo>
                  <a:pt x="2689" y="107"/>
                </a:lnTo>
                <a:lnTo>
                  <a:pt x="2739" y="152"/>
                </a:lnTo>
                <a:lnTo>
                  <a:pt x="2788" y="198"/>
                </a:lnTo>
                <a:lnTo>
                  <a:pt x="2837" y="229"/>
                </a:lnTo>
                <a:lnTo>
                  <a:pt x="2869" y="275"/>
                </a:lnTo>
                <a:lnTo>
                  <a:pt x="2918" y="320"/>
                </a:lnTo>
                <a:lnTo>
                  <a:pt x="2967" y="382"/>
                </a:lnTo>
                <a:lnTo>
                  <a:pt x="2999" y="428"/>
                </a:lnTo>
                <a:lnTo>
                  <a:pt x="3048" y="473"/>
                </a:lnTo>
                <a:lnTo>
                  <a:pt x="3064" y="519"/>
                </a:lnTo>
                <a:lnTo>
                  <a:pt x="3064" y="565"/>
                </a:lnTo>
                <a:lnTo>
                  <a:pt x="3064" y="626"/>
                </a:lnTo>
                <a:lnTo>
                  <a:pt x="3064" y="672"/>
                </a:lnTo>
                <a:lnTo>
                  <a:pt x="3064" y="717"/>
                </a:lnTo>
                <a:lnTo>
                  <a:pt x="3064" y="763"/>
                </a:lnTo>
                <a:lnTo>
                  <a:pt x="3081" y="809"/>
                </a:lnTo>
                <a:lnTo>
                  <a:pt x="3130" y="839"/>
                </a:lnTo>
                <a:lnTo>
                  <a:pt x="3196" y="885"/>
                </a:lnTo>
                <a:lnTo>
                  <a:pt x="3260" y="916"/>
                </a:lnTo>
                <a:lnTo>
                  <a:pt x="3309" y="977"/>
                </a:lnTo>
                <a:lnTo>
                  <a:pt x="3326" y="1023"/>
                </a:lnTo>
                <a:lnTo>
                  <a:pt x="3358" y="1069"/>
                </a:lnTo>
                <a:lnTo>
                  <a:pt x="3375" y="1129"/>
                </a:lnTo>
                <a:lnTo>
                  <a:pt x="3391" y="1191"/>
                </a:lnTo>
                <a:lnTo>
                  <a:pt x="3423" y="1251"/>
                </a:lnTo>
                <a:lnTo>
                  <a:pt x="3456" y="1297"/>
                </a:lnTo>
                <a:lnTo>
                  <a:pt x="3505" y="1328"/>
                </a:lnTo>
                <a:lnTo>
                  <a:pt x="3521" y="1373"/>
                </a:lnTo>
                <a:lnTo>
                  <a:pt x="3521" y="1435"/>
                </a:lnTo>
                <a:lnTo>
                  <a:pt x="3521" y="1481"/>
                </a:lnTo>
                <a:lnTo>
                  <a:pt x="3521" y="1527"/>
                </a:lnTo>
                <a:lnTo>
                  <a:pt x="3570" y="1572"/>
                </a:lnTo>
                <a:lnTo>
                  <a:pt x="3619" y="1617"/>
                </a:lnTo>
                <a:lnTo>
                  <a:pt x="3651" y="1663"/>
                </a:lnTo>
                <a:lnTo>
                  <a:pt x="3700" y="1663"/>
                </a:lnTo>
                <a:lnTo>
                  <a:pt x="3749" y="1679"/>
                </a:lnTo>
                <a:lnTo>
                  <a:pt x="3766" y="1725"/>
                </a:lnTo>
                <a:lnTo>
                  <a:pt x="3782" y="1785"/>
                </a:lnTo>
                <a:lnTo>
                  <a:pt x="3782" y="1831"/>
                </a:lnTo>
                <a:lnTo>
                  <a:pt x="3782" y="1877"/>
                </a:lnTo>
                <a:lnTo>
                  <a:pt x="3815" y="1939"/>
                </a:lnTo>
                <a:lnTo>
                  <a:pt x="3831" y="1984"/>
                </a:lnTo>
                <a:lnTo>
                  <a:pt x="3864" y="2061"/>
                </a:lnTo>
                <a:lnTo>
                  <a:pt x="3897" y="2106"/>
                </a:lnTo>
                <a:lnTo>
                  <a:pt x="3961" y="2152"/>
                </a:lnTo>
                <a:lnTo>
                  <a:pt x="4010" y="2183"/>
                </a:lnTo>
                <a:lnTo>
                  <a:pt x="4092" y="2213"/>
                </a:lnTo>
                <a:lnTo>
                  <a:pt x="4141" y="2243"/>
                </a:lnTo>
                <a:lnTo>
                  <a:pt x="4157" y="2305"/>
                </a:lnTo>
                <a:lnTo>
                  <a:pt x="4190" y="2381"/>
                </a:lnTo>
                <a:lnTo>
                  <a:pt x="4206" y="2427"/>
                </a:lnTo>
                <a:lnTo>
                  <a:pt x="4239" y="2473"/>
                </a:lnTo>
                <a:lnTo>
                  <a:pt x="4255" y="2518"/>
                </a:lnTo>
                <a:lnTo>
                  <a:pt x="4271" y="2579"/>
                </a:lnTo>
                <a:lnTo>
                  <a:pt x="4288" y="2640"/>
                </a:lnTo>
                <a:lnTo>
                  <a:pt x="4305" y="2686"/>
                </a:lnTo>
                <a:lnTo>
                  <a:pt x="4354" y="2747"/>
                </a:lnTo>
                <a:lnTo>
                  <a:pt x="4386" y="2793"/>
                </a:lnTo>
                <a:lnTo>
                  <a:pt x="4435" y="2839"/>
                </a:lnTo>
                <a:lnTo>
                  <a:pt x="4500" y="2900"/>
                </a:lnTo>
                <a:lnTo>
                  <a:pt x="4549" y="2930"/>
                </a:lnTo>
                <a:lnTo>
                  <a:pt x="4581" y="2976"/>
                </a:lnTo>
                <a:lnTo>
                  <a:pt x="4630" y="3006"/>
                </a:lnTo>
                <a:lnTo>
                  <a:pt x="4712" y="3037"/>
                </a:lnTo>
                <a:lnTo>
                  <a:pt x="4777" y="3083"/>
                </a:lnTo>
                <a:lnTo>
                  <a:pt x="4826" y="3098"/>
                </a:lnTo>
                <a:lnTo>
                  <a:pt x="4875" y="3128"/>
                </a:lnTo>
                <a:lnTo>
                  <a:pt x="4924" y="3144"/>
                </a:lnTo>
                <a:lnTo>
                  <a:pt x="4957" y="3190"/>
                </a:lnTo>
                <a:lnTo>
                  <a:pt x="5006" y="3220"/>
                </a:lnTo>
                <a:lnTo>
                  <a:pt x="5022" y="3266"/>
                </a:lnTo>
                <a:lnTo>
                  <a:pt x="5087" y="3296"/>
                </a:lnTo>
                <a:lnTo>
                  <a:pt x="5136" y="3312"/>
                </a:lnTo>
                <a:lnTo>
                  <a:pt x="5136" y="3267"/>
                </a:lnTo>
              </a:path>
            </a:pathLst>
          </a:custGeom>
          <a:noFill/>
          <a:ln w="63500" cap="rnd">
            <a:solidFill>
              <a:srgbClr val="0000FF"/>
            </a:solidFill>
            <a:round/>
            <a:headEnd/>
            <a:tailEnd/>
          </a:ln>
        </p:spPr>
        <p:txBody>
          <a:bodyPr/>
          <a:lstStyle/>
          <a:p>
            <a:endParaRPr lang="en-US" sz="1350">
              <a:solidFill>
                <a:prstClr val="black"/>
              </a:solidFill>
            </a:endParaRPr>
          </a:p>
        </p:txBody>
      </p:sp>
      <p:sp>
        <p:nvSpPr>
          <p:cNvPr id="18436" name="Line 4"/>
          <p:cNvSpPr>
            <a:spLocks noChangeShapeType="1"/>
          </p:cNvSpPr>
          <p:nvPr/>
        </p:nvSpPr>
        <p:spPr bwMode="auto">
          <a:xfrm flipV="1">
            <a:off x="3009901" y="2357169"/>
            <a:ext cx="5629275" cy="7687"/>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nchor="ctr"/>
          <a:lstStyle/>
          <a:p>
            <a:endParaRPr lang="en-US" sz="1350">
              <a:solidFill>
                <a:prstClr val="black"/>
              </a:solidFill>
            </a:endParaRPr>
          </a:p>
        </p:txBody>
      </p:sp>
      <p:sp>
        <p:nvSpPr>
          <p:cNvPr id="18437" name="Text Box 5"/>
          <p:cNvSpPr txBox="1">
            <a:spLocks noChangeArrowheads="1"/>
          </p:cNvSpPr>
          <p:nvPr/>
        </p:nvSpPr>
        <p:spPr bwMode="auto">
          <a:xfrm>
            <a:off x="5266253" y="1316964"/>
            <a:ext cx="1257300" cy="276999"/>
          </a:xfrm>
          <a:prstGeom prst="rect">
            <a:avLst/>
          </a:prstGeom>
          <a:noFill/>
          <a:ln w="12700">
            <a:noFill/>
            <a:miter lim="800000"/>
            <a:headEnd/>
            <a:tailEnd/>
          </a:ln>
        </p:spPr>
        <p:txBody>
          <a:bodyPr wrap="square">
            <a:spAutoFit/>
          </a:bodyPr>
          <a:lstStyle/>
          <a:p>
            <a:pPr eaLnBrk="0" hangingPunct="0"/>
            <a:r>
              <a:rPr lang="en-US" sz="1200" b="1" dirty="0">
                <a:solidFill>
                  <a:prstClr val="black"/>
                </a:solidFill>
                <a:sym typeface="Wingdings 2"/>
              </a:rPr>
              <a:t></a:t>
            </a:r>
            <a:r>
              <a:rPr lang="en-US" sz="1200" b="1" dirty="0">
                <a:solidFill>
                  <a:prstClr val="black"/>
                </a:solidFill>
                <a:sym typeface="Monotype Sorts"/>
              </a:rPr>
              <a:t> </a:t>
            </a:r>
            <a:r>
              <a:rPr lang="en-US" sz="1200" b="1" dirty="0">
                <a:solidFill>
                  <a:prstClr val="black"/>
                </a:solidFill>
              </a:rPr>
              <a:t>dress </a:t>
            </a:r>
            <a:r>
              <a:rPr lang="en-US" sz="1200" b="1" dirty="0">
                <a:solidFill>
                  <a:prstClr val="black"/>
                </a:solidFill>
                <a:sym typeface="Wingdings 2"/>
              </a:rPr>
              <a:t> </a:t>
            </a:r>
            <a:r>
              <a:rPr lang="en-US" sz="1200" b="1" dirty="0">
                <a:solidFill>
                  <a:prstClr val="black"/>
                </a:solidFill>
              </a:rPr>
              <a:t>age</a:t>
            </a:r>
            <a:r>
              <a:rPr lang="en-US" sz="1200" b="1" dirty="0">
                <a:solidFill>
                  <a:prstClr val="black"/>
                </a:solidFill>
                <a:sym typeface="Wingdings 2"/>
              </a:rPr>
              <a:t> </a:t>
            </a:r>
            <a:endParaRPr lang="en-US" sz="1200" b="1" dirty="0">
              <a:solidFill>
                <a:prstClr val="black"/>
              </a:solidFill>
            </a:endParaRPr>
          </a:p>
        </p:txBody>
      </p:sp>
      <p:sp>
        <p:nvSpPr>
          <p:cNvPr id="18438" name="Text Box 6"/>
          <p:cNvSpPr txBox="1">
            <a:spLocks noChangeArrowheads="1"/>
          </p:cNvSpPr>
          <p:nvPr/>
        </p:nvSpPr>
        <p:spPr bwMode="auto">
          <a:xfrm>
            <a:off x="5028143" y="1629945"/>
            <a:ext cx="1733520" cy="461665"/>
          </a:xfrm>
          <a:prstGeom prst="rect">
            <a:avLst/>
          </a:prstGeom>
          <a:noFill/>
          <a:ln w="12700">
            <a:noFill/>
            <a:miter lim="800000"/>
            <a:headEnd/>
            <a:tailEnd/>
          </a:ln>
        </p:spPr>
        <p:txBody>
          <a:bodyPr wrap="square">
            <a:spAutoFit/>
          </a:bodyPr>
          <a:lstStyle/>
          <a:p>
            <a:pPr eaLnBrk="0" hangingPunct="0"/>
            <a:r>
              <a:rPr lang="en-US" sz="1200" b="1" dirty="0">
                <a:solidFill>
                  <a:prstClr val="black"/>
                </a:solidFill>
                <a:sym typeface="Wingdings 2"/>
              </a:rPr>
              <a:t> </a:t>
            </a:r>
            <a:r>
              <a:rPr lang="en-US" sz="1125" b="1" dirty="0">
                <a:solidFill>
                  <a:prstClr val="black"/>
                </a:solidFill>
              </a:rPr>
              <a:t>gender </a:t>
            </a:r>
            <a:r>
              <a:rPr lang="en-US" sz="1050" b="1" dirty="0">
                <a:solidFill>
                  <a:prstClr val="black"/>
                </a:solidFill>
                <a:sym typeface="Wingdings 2"/>
              </a:rPr>
              <a:t></a:t>
            </a:r>
            <a:r>
              <a:rPr lang="en-US" sz="1125" b="1" dirty="0">
                <a:solidFill>
                  <a:prstClr val="black"/>
                </a:solidFill>
              </a:rPr>
              <a:t> language</a:t>
            </a:r>
            <a:r>
              <a:rPr lang="en-US" sz="1050" b="1" dirty="0">
                <a:solidFill>
                  <a:prstClr val="black"/>
                </a:solidFill>
                <a:sym typeface="Wingdings 2"/>
              </a:rPr>
              <a:t> </a:t>
            </a:r>
            <a:endParaRPr lang="en-US" sz="1125" b="1" dirty="0">
              <a:solidFill>
                <a:prstClr val="black"/>
              </a:solidFill>
            </a:endParaRPr>
          </a:p>
          <a:p>
            <a:pPr eaLnBrk="0" hangingPunct="0"/>
            <a:r>
              <a:rPr lang="en-US" sz="1200" b="1" dirty="0">
                <a:solidFill>
                  <a:prstClr val="black"/>
                </a:solidFill>
                <a:sym typeface="Wingdings 2"/>
              </a:rPr>
              <a:t></a:t>
            </a:r>
            <a:r>
              <a:rPr lang="en-US" sz="1125" b="1" dirty="0">
                <a:solidFill>
                  <a:prstClr val="black"/>
                </a:solidFill>
              </a:rPr>
              <a:t> race or ethnicity</a:t>
            </a:r>
            <a:r>
              <a:rPr lang="en-US" sz="1050" b="1" dirty="0">
                <a:solidFill>
                  <a:prstClr val="black"/>
                </a:solidFill>
                <a:sym typeface="Wingdings 2"/>
              </a:rPr>
              <a:t>  </a:t>
            </a:r>
            <a:endParaRPr lang="en-US" sz="1125" b="1" dirty="0">
              <a:solidFill>
                <a:prstClr val="black"/>
              </a:solidFill>
              <a:sym typeface="Monotype Sorts"/>
            </a:endParaRPr>
          </a:p>
        </p:txBody>
      </p:sp>
      <p:sp>
        <p:nvSpPr>
          <p:cNvPr id="18439" name="Text Box 7"/>
          <p:cNvSpPr txBox="1">
            <a:spLocks noChangeArrowheads="1"/>
          </p:cNvSpPr>
          <p:nvPr/>
        </p:nvSpPr>
        <p:spPr bwMode="auto">
          <a:xfrm>
            <a:off x="4910484" y="2424964"/>
            <a:ext cx="1704313" cy="461665"/>
          </a:xfrm>
          <a:prstGeom prst="rect">
            <a:avLst/>
          </a:prstGeom>
          <a:noFill/>
          <a:ln w="12700">
            <a:noFill/>
            <a:miter lim="800000"/>
            <a:headEnd/>
            <a:tailEnd/>
          </a:ln>
        </p:spPr>
        <p:txBody>
          <a:bodyPr wrap="none">
            <a:spAutoFit/>
          </a:bodyPr>
          <a:lstStyle/>
          <a:p>
            <a:pPr algn="ctr" eaLnBrk="0" hangingPunct="0"/>
            <a:r>
              <a:rPr lang="en-US" sz="1200" b="1" dirty="0">
                <a:solidFill>
                  <a:prstClr val="black"/>
                </a:solidFill>
              </a:rPr>
              <a:t> </a:t>
            </a:r>
            <a:r>
              <a:rPr lang="en-US" sz="1200" b="1" dirty="0">
                <a:solidFill>
                  <a:prstClr val="black"/>
                </a:solidFill>
                <a:sym typeface="Wingdings 2"/>
              </a:rPr>
              <a:t> </a:t>
            </a:r>
            <a:r>
              <a:rPr lang="en-US" sz="1200" b="1" dirty="0">
                <a:solidFill>
                  <a:prstClr val="black"/>
                </a:solidFill>
              </a:rPr>
              <a:t>eye behavior</a:t>
            </a:r>
            <a:r>
              <a:rPr lang="en-US" sz="1200" b="1" dirty="0">
                <a:solidFill>
                  <a:prstClr val="black"/>
                </a:solidFill>
                <a:sym typeface="Wingdings 2"/>
              </a:rPr>
              <a:t> </a:t>
            </a:r>
            <a:endParaRPr lang="en-US" sz="1200" b="1" dirty="0">
              <a:solidFill>
                <a:prstClr val="black"/>
              </a:solidFill>
              <a:sym typeface="Monotype Sorts"/>
            </a:endParaRPr>
          </a:p>
          <a:p>
            <a:pPr algn="ctr" eaLnBrk="0" hangingPunct="0"/>
            <a:r>
              <a:rPr lang="en-US" sz="1200" b="1" dirty="0">
                <a:solidFill>
                  <a:prstClr val="black"/>
                </a:solidFill>
                <a:sym typeface="Wingdings 2"/>
              </a:rPr>
              <a:t> </a:t>
            </a:r>
            <a:r>
              <a:rPr lang="en-US" sz="1200" b="1" dirty="0">
                <a:solidFill>
                  <a:prstClr val="black"/>
                </a:solidFill>
                <a:sym typeface="Monotype Sorts"/>
              </a:rPr>
              <a:t>facial expressions</a:t>
            </a:r>
            <a:r>
              <a:rPr lang="en-US" sz="1200" dirty="0">
                <a:solidFill>
                  <a:prstClr val="black"/>
                </a:solidFill>
              </a:rPr>
              <a:t> </a:t>
            </a:r>
            <a:endParaRPr lang="en-US" sz="1200" b="1" dirty="0">
              <a:solidFill>
                <a:prstClr val="black"/>
              </a:solidFill>
              <a:sym typeface="Monotype Sorts"/>
            </a:endParaRPr>
          </a:p>
        </p:txBody>
      </p:sp>
      <p:sp>
        <p:nvSpPr>
          <p:cNvPr id="18440" name="Text Box 8"/>
          <p:cNvSpPr txBox="1">
            <a:spLocks noChangeArrowheads="1"/>
          </p:cNvSpPr>
          <p:nvPr/>
        </p:nvSpPr>
        <p:spPr bwMode="auto">
          <a:xfrm>
            <a:off x="4427789" y="2844540"/>
            <a:ext cx="2591094" cy="276999"/>
          </a:xfrm>
          <a:prstGeom prst="rect">
            <a:avLst/>
          </a:prstGeom>
          <a:noFill/>
          <a:ln w="12700">
            <a:noFill/>
            <a:miter lim="800000"/>
            <a:headEnd/>
            <a:tailEnd/>
          </a:ln>
        </p:spPr>
        <p:txBody>
          <a:bodyPr wrap="square">
            <a:spAutoFit/>
          </a:bodyPr>
          <a:lstStyle/>
          <a:p>
            <a:pPr algn="ctr" eaLnBrk="0" hangingPunct="0"/>
            <a:r>
              <a:rPr lang="en-US" sz="1200" b="1" dirty="0">
                <a:solidFill>
                  <a:prstClr val="black"/>
                </a:solidFill>
                <a:sym typeface="Wingdings 2"/>
              </a:rPr>
              <a:t></a:t>
            </a:r>
            <a:r>
              <a:rPr lang="en-US" sz="1200" b="1" dirty="0">
                <a:solidFill>
                  <a:prstClr val="black"/>
                </a:solidFill>
                <a:sym typeface="Monotype Sorts"/>
              </a:rPr>
              <a:t> </a:t>
            </a:r>
            <a:r>
              <a:rPr lang="en-US" sz="1200" b="1" dirty="0">
                <a:solidFill>
                  <a:prstClr val="black"/>
                </a:solidFill>
              </a:rPr>
              <a:t>body language </a:t>
            </a:r>
            <a:r>
              <a:rPr lang="en-US" sz="1200" b="1" dirty="0">
                <a:solidFill>
                  <a:prstClr val="black"/>
                </a:solidFill>
                <a:sym typeface="Wingdings 2"/>
              </a:rPr>
              <a:t> </a:t>
            </a:r>
            <a:r>
              <a:rPr lang="en-US" sz="1200" b="1" dirty="0">
                <a:solidFill>
                  <a:prstClr val="black"/>
                </a:solidFill>
              </a:rPr>
              <a:t>s</a:t>
            </a:r>
            <a:r>
              <a:rPr lang="en-US" sz="1200" b="1" dirty="0">
                <a:solidFill>
                  <a:prstClr val="black"/>
                </a:solidFill>
                <a:sym typeface="Monotype Sorts"/>
              </a:rPr>
              <a:t>ense of self   </a:t>
            </a:r>
          </a:p>
        </p:txBody>
      </p:sp>
      <p:sp>
        <p:nvSpPr>
          <p:cNvPr id="18441" name="Text Box 9"/>
          <p:cNvSpPr txBox="1">
            <a:spLocks noChangeArrowheads="1"/>
          </p:cNvSpPr>
          <p:nvPr/>
        </p:nvSpPr>
        <p:spPr bwMode="auto">
          <a:xfrm>
            <a:off x="3811861" y="4460825"/>
            <a:ext cx="3825086" cy="461665"/>
          </a:xfrm>
          <a:prstGeom prst="rect">
            <a:avLst/>
          </a:prstGeom>
          <a:noFill/>
          <a:ln w="12700">
            <a:noFill/>
            <a:miter lim="800000"/>
            <a:headEnd/>
            <a:tailEnd/>
          </a:ln>
        </p:spPr>
        <p:txBody>
          <a:bodyPr wrap="none">
            <a:spAutoFit/>
          </a:bodyPr>
          <a:lstStyle/>
          <a:p>
            <a:pPr eaLnBrk="0" hangingPunct="0"/>
            <a:endParaRPr lang="en-US" sz="1200" b="1" dirty="0">
              <a:solidFill>
                <a:prstClr val="black"/>
              </a:solidFill>
              <a:sym typeface="Wingdings 2"/>
            </a:endParaRPr>
          </a:p>
          <a:p>
            <a:pPr eaLnBrk="0" hangingPunct="0"/>
            <a:r>
              <a:rPr lang="en-US" sz="1200" b="1" dirty="0">
                <a:solidFill>
                  <a:prstClr val="black"/>
                </a:solidFill>
                <a:sym typeface="Wingdings 2"/>
              </a:rPr>
              <a:t> </a:t>
            </a:r>
            <a:r>
              <a:rPr lang="en-US" sz="1200" b="1" dirty="0">
                <a:solidFill>
                  <a:prstClr val="black"/>
                </a:solidFill>
              </a:rPr>
              <a:t>concept of justice </a:t>
            </a:r>
            <a:r>
              <a:rPr lang="en-US" sz="1200" b="1" dirty="0">
                <a:solidFill>
                  <a:prstClr val="black"/>
                </a:solidFill>
                <a:sym typeface="Wingdings 2"/>
              </a:rPr>
              <a:t> </a:t>
            </a:r>
            <a:r>
              <a:rPr lang="en-US" sz="1200" b="1" dirty="0">
                <a:solidFill>
                  <a:prstClr val="black"/>
                </a:solidFill>
                <a:sym typeface="Monotype Sorts"/>
              </a:rPr>
              <a:t>value individual vs. group </a:t>
            </a:r>
          </a:p>
        </p:txBody>
      </p:sp>
      <p:sp>
        <p:nvSpPr>
          <p:cNvPr id="18442" name="Text Box 10"/>
          <p:cNvSpPr txBox="1">
            <a:spLocks noChangeArrowheads="1"/>
          </p:cNvSpPr>
          <p:nvPr/>
        </p:nvSpPr>
        <p:spPr bwMode="auto">
          <a:xfrm>
            <a:off x="4195763" y="3114154"/>
            <a:ext cx="3257550" cy="461665"/>
          </a:xfrm>
          <a:prstGeom prst="rect">
            <a:avLst/>
          </a:prstGeom>
          <a:noFill/>
          <a:ln w="12700">
            <a:noFill/>
            <a:miter lim="800000"/>
            <a:headEnd/>
            <a:tailEnd/>
          </a:ln>
        </p:spPr>
        <p:txBody>
          <a:bodyPr wrap="square">
            <a:spAutoFit/>
          </a:bodyPr>
          <a:lstStyle/>
          <a:p>
            <a:pPr eaLnBrk="0" hangingPunct="0"/>
            <a:r>
              <a:rPr lang="en-US" sz="1200" b="1" dirty="0">
                <a:solidFill>
                  <a:prstClr val="black"/>
                </a:solidFill>
                <a:sym typeface="Wingdings 2"/>
              </a:rPr>
              <a:t> </a:t>
            </a:r>
            <a:r>
              <a:rPr lang="en-US" sz="1200" b="1" dirty="0">
                <a:solidFill>
                  <a:prstClr val="black"/>
                </a:solidFill>
              </a:rPr>
              <a:t>notions of modesty </a:t>
            </a:r>
            <a:r>
              <a:rPr lang="en-US" sz="1200" b="1" dirty="0">
                <a:solidFill>
                  <a:prstClr val="black"/>
                </a:solidFill>
                <a:sym typeface="Wingdings 2"/>
              </a:rPr>
              <a:t> </a:t>
            </a:r>
            <a:r>
              <a:rPr lang="en-US" sz="1200" b="1" dirty="0">
                <a:solidFill>
                  <a:prstClr val="black"/>
                </a:solidFill>
                <a:sym typeface="Monotype Sorts"/>
              </a:rPr>
              <a:t>concept of cleanliness</a:t>
            </a:r>
            <a:r>
              <a:rPr lang="en-US" sz="1200" b="1" dirty="0">
                <a:solidFill>
                  <a:prstClr val="black"/>
                </a:solidFill>
                <a:sym typeface="Wingdings 2"/>
              </a:rPr>
              <a:t> </a:t>
            </a:r>
            <a:endParaRPr lang="en-US" sz="1200" b="1" dirty="0">
              <a:solidFill>
                <a:prstClr val="black"/>
              </a:solidFill>
              <a:sym typeface="Monotype Sorts"/>
            </a:endParaRPr>
          </a:p>
        </p:txBody>
      </p:sp>
      <p:sp>
        <p:nvSpPr>
          <p:cNvPr id="18443" name="Text Box 11"/>
          <p:cNvSpPr txBox="1">
            <a:spLocks noChangeArrowheads="1"/>
          </p:cNvSpPr>
          <p:nvPr/>
        </p:nvSpPr>
        <p:spPr bwMode="auto">
          <a:xfrm>
            <a:off x="3689428" y="3466469"/>
            <a:ext cx="3978973" cy="1200329"/>
          </a:xfrm>
          <a:prstGeom prst="rect">
            <a:avLst/>
          </a:prstGeom>
          <a:noFill/>
          <a:ln w="12700">
            <a:noFill/>
            <a:miter lim="800000"/>
            <a:headEnd/>
            <a:tailEnd/>
          </a:ln>
        </p:spPr>
        <p:txBody>
          <a:bodyPr wrap="square">
            <a:spAutoFit/>
          </a:bodyPr>
          <a:lstStyle/>
          <a:p>
            <a:pPr algn="ctr" eaLnBrk="0" hangingPunct="0"/>
            <a:r>
              <a:rPr lang="en-US" sz="1200" dirty="0">
                <a:solidFill>
                  <a:prstClr val="black"/>
                </a:solidFill>
              </a:rPr>
              <a:t> </a:t>
            </a:r>
            <a:r>
              <a:rPr lang="en-US" sz="1200" b="1" dirty="0">
                <a:solidFill>
                  <a:prstClr val="black"/>
                </a:solidFill>
                <a:sym typeface="Wingdings 2"/>
              </a:rPr>
              <a:t> </a:t>
            </a:r>
            <a:r>
              <a:rPr lang="en-US" sz="1200" b="1" dirty="0">
                <a:solidFill>
                  <a:prstClr val="black"/>
                </a:solidFill>
              </a:rPr>
              <a:t>emotional response patterns </a:t>
            </a:r>
            <a:endParaRPr lang="en-US" sz="1200" b="1" dirty="0">
              <a:solidFill>
                <a:prstClr val="black"/>
              </a:solidFill>
              <a:sym typeface="Wingdings 2"/>
            </a:endParaRPr>
          </a:p>
          <a:p>
            <a:pPr algn="ctr" eaLnBrk="0" hangingPunct="0">
              <a:buFont typeface="Wingdings 2" pitchFamily="18" charset="2"/>
              <a:buChar char="®"/>
            </a:pPr>
            <a:r>
              <a:rPr lang="en-US" sz="1200" b="1" dirty="0">
                <a:solidFill>
                  <a:prstClr val="black"/>
                </a:solidFill>
                <a:sym typeface="Monotype Sorts"/>
              </a:rPr>
              <a:t> rules for social interaction </a:t>
            </a:r>
            <a:r>
              <a:rPr lang="en-US" sz="1200" b="1" dirty="0">
                <a:solidFill>
                  <a:prstClr val="black"/>
                </a:solidFill>
                <a:sym typeface="Wingdings 2"/>
              </a:rPr>
              <a:t> </a:t>
            </a:r>
          </a:p>
          <a:p>
            <a:pPr algn="ctr" eaLnBrk="0" hangingPunct="0">
              <a:buFont typeface="Wingdings 2" pitchFamily="18" charset="2"/>
              <a:buChar char="®"/>
            </a:pPr>
            <a:r>
              <a:rPr lang="en-US" sz="1200" b="1" dirty="0">
                <a:solidFill>
                  <a:prstClr val="black"/>
                </a:solidFill>
                <a:sym typeface="Monotype Sorts"/>
              </a:rPr>
              <a:t>child rearing practices  </a:t>
            </a:r>
            <a:r>
              <a:rPr lang="en-US" sz="1200" b="1" dirty="0">
                <a:solidFill>
                  <a:prstClr val="black"/>
                </a:solidFill>
                <a:sym typeface="Wingdings 2"/>
              </a:rPr>
              <a:t> </a:t>
            </a:r>
          </a:p>
          <a:p>
            <a:pPr algn="ctr" eaLnBrk="0" hangingPunct="0">
              <a:buFont typeface="Wingdings 2" pitchFamily="18" charset="2"/>
              <a:buChar char="®"/>
            </a:pPr>
            <a:r>
              <a:rPr lang="en-US" sz="1200" b="1" dirty="0">
                <a:solidFill>
                  <a:prstClr val="black"/>
                </a:solidFill>
                <a:sym typeface="Wingdings 2"/>
              </a:rPr>
              <a:t> </a:t>
            </a:r>
            <a:r>
              <a:rPr lang="en-US" sz="1200" b="1" dirty="0">
                <a:solidFill>
                  <a:prstClr val="black"/>
                </a:solidFill>
                <a:sym typeface="Monotype Sorts"/>
              </a:rPr>
              <a:t>decision-making processes</a:t>
            </a:r>
          </a:p>
          <a:p>
            <a:pPr marL="214313" indent="-214313" algn="ctr" eaLnBrk="0" hangingPunct="0">
              <a:buFont typeface="Wingdings 2" panose="05020102010507070707" pitchFamily="18" charset="2"/>
              <a:buChar char="®"/>
            </a:pPr>
            <a:r>
              <a:rPr lang="en-US" sz="1200" b="1" dirty="0">
                <a:solidFill>
                  <a:prstClr val="black"/>
                </a:solidFill>
                <a:sym typeface="Monotype Sorts"/>
              </a:rPr>
              <a:t>approaches to problem solving </a:t>
            </a:r>
          </a:p>
          <a:p>
            <a:pPr algn="ctr" eaLnBrk="0" hangingPunct="0"/>
            <a:r>
              <a:rPr lang="en-US" sz="1200" b="1" dirty="0">
                <a:solidFill>
                  <a:prstClr val="black"/>
                </a:solidFill>
                <a:sym typeface="Wingdings 2"/>
              </a:rPr>
              <a:t> religion/spiritual beliefs </a:t>
            </a:r>
            <a:endParaRPr lang="en-US" sz="1200" b="1" dirty="0">
              <a:solidFill>
                <a:prstClr val="black"/>
              </a:solidFill>
              <a:sym typeface="Monotype Sorts"/>
            </a:endParaRPr>
          </a:p>
        </p:txBody>
      </p:sp>
      <p:sp>
        <p:nvSpPr>
          <p:cNvPr id="18444" name="Text Box 12"/>
          <p:cNvSpPr txBox="1">
            <a:spLocks noChangeArrowheads="1"/>
          </p:cNvSpPr>
          <p:nvPr/>
        </p:nvSpPr>
        <p:spPr bwMode="auto">
          <a:xfrm>
            <a:off x="3093826" y="4918563"/>
            <a:ext cx="5836854" cy="276999"/>
          </a:xfrm>
          <a:prstGeom prst="rect">
            <a:avLst/>
          </a:prstGeom>
          <a:noFill/>
          <a:ln w="12700">
            <a:noFill/>
            <a:miter lim="800000"/>
            <a:headEnd/>
            <a:tailEnd/>
          </a:ln>
        </p:spPr>
        <p:txBody>
          <a:bodyPr wrap="none">
            <a:spAutoFit/>
          </a:bodyPr>
          <a:lstStyle/>
          <a:p>
            <a:pPr eaLnBrk="0" hangingPunct="0"/>
            <a:r>
              <a:rPr lang="en-US" sz="1200" b="1" dirty="0">
                <a:solidFill>
                  <a:prstClr val="black"/>
                </a:solidFill>
                <a:sym typeface="Wingdings 2"/>
              </a:rPr>
              <a:t> </a:t>
            </a:r>
            <a:r>
              <a:rPr lang="en-US" sz="1200" b="1" dirty="0">
                <a:solidFill>
                  <a:prstClr val="black"/>
                </a:solidFill>
              </a:rPr>
              <a:t>perceptions of &amp; beliefs about of mental health, health, illness, disability</a:t>
            </a:r>
            <a:r>
              <a:rPr lang="en-US" sz="1200" b="1" dirty="0">
                <a:solidFill>
                  <a:prstClr val="black"/>
                </a:solidFill>
                <a:sym typeface="Wingdings 2"/>
              </a:rPr>
              <a:t> </a:t>
            </a:r>
            <a:r>
              <a:rPr lang="en-US" sz="1200" b="1" dirty="0">
                <a:solidFill>
                  <a:prstClr val="black"/>
                </a:solidFill>
              </a:rPr>
              <a:t> </a:t>
            </a:r>
            <a:endParaRPr lang="en-US" sz="1200" b="1" dirty="0">
              <a:solidFill>
                <a:prstClr val="black"/>
              </a:solidFill>
              <a:sym typeface="Monotype Sorts"/>
            </a:endParaRPr>
          </a:p>
        </p:txBody>
      </p:sp>
      <p:sp>
        <p:nvSpPr>
          <p:cNvPr id="18445" name="Text Box 13"/>
          <p:cNvSpPr txBox="1">
            <a:spLocks noChangeArrowheads="1"/>
          </p:cNvSpPr>
          <p:nvPr/>
        </p:nvSpPr>
        <p:spPr bwMode="auto">
          <a:xfrm>
            <a:off x="3009901" y="5174255"/>
            <a:ext cx="5772150" cy="646331"/>
          </a:xfrm>
          <a:prstGeom prst="rect">
            <a:avLst/>
          </a:prstGeom>
          <a:noFill/>
          <a:ln w="12700">
            <a:noFill/>
            <a:miter lim="800000"/>
            <a:headEnd/>
            <a:tailEnd/>
          </a:ln>
        </p:spPr>
        <p:txBody>
          <a:bodyPr wrap="square">
            <a:spAutoFit/>
          </a:bodyPr>
          <a:lstStyle/>
          <a:p>
            <a:pPr algn="ctr" eaLnBrk="0" hangingPunct="0"/>
            <a:r>
              <a:rPr lang="en-US" sz="1200" b="1" dirty="0">
                <a:solidFill>
                  <a:prstClr val="black"/>
                </a:solidFill>
              </a:rPr>
              <a:t>Patterns of superior and subordinate roles</a:t>
            </a:r>
            <a:r>
              <a:rPr lang="en-US" sz="1200" b="1" dirty="0">
                <a:solidFill>
                  <a:prstClr val="black"/>
                </a:solidFill>
                <a:sym typeface="Monotype Sorts"/>
              </a:rPr>
              <a:t> in relation to status by: </a:t>
            </a:r>
          </a:p>
          <a:p>
            <a:pPr algn="ctr" eaLnBrk="0" hangingPunct="0"/>
            <a:r>
              <a:rPr lang="en-US" sz="1200" b="1" dirty="0">
                <a:solidFill>
                  <a:prstClr val="black"/>
                </a:solidFill>
                <a:sym typeface="Wingdings 2"/>
              </a:rPr>
              <a:t></a:t>
            </a:r>
            <a:r>
              <a:rPr lang="en-US" sz="1200" b="1" dirty="0">
                <a:solidFill>
                  <a:prstClr val="black"/>
                </a:solidFill>
                <a:sym typeface="Monotype Sorts"/>
              </a:rPr>
              <a:t> age</a:t>
            </a:r>
            <a:r>
              <a:rPr lang="en-US" sz="1200" b="1" dirty="0">
                <a:solidFill>
                  <a:prstClr val="black"/>
                </a:solidFill>
                <a:sym typeface="Wingdings 2"/>
              </a:rPr>
              <a:t> </a:t>
            </a:r>
            <a:r>
              <a:rPr lang="en-US" sz="1200" b="1" dirty="0">
                <a:solidFill>
                  <a:prstClr val="black"/>
                </a:solidFill>
                <a:sym typeface="Monotype Sorts"/>
              </a:rPr>
              <a:t> gender</a:t>
            </a:r>
            <a:r>
              <a:rPr lang="en-US" sz="1200" b="1" dirty="0">
                <a:solidFill>
                  <a:prstClr val="black"/>
                </a:solidFill>
                <a:sym typeface="Wingdings 2"/>
              </a:rPr>
              <a:t>  </a:t>
            </a:r>
            <a:r>
              <a:rPr lang="en-US" sz="1200" b="1" dirty="0">
                <a:solidFill>
                  <a:prstClr val="black"/>
                </a:solidFill>
                <a:sym typeface="Monotype Sorts"/>
              </a:rPr>
              <a:t> class</a:t>
            </a:r>
            <a:r>
              <a:rPr lang="en-US" sz="1200" b="1" dirty="0">
                <a:solidFill>
                  <a:prstClr val="black"/>
                </a:solidFill>
                <a:sym typeface="Wingdings 2"/>
              </a:rPr>
              <a:t> </a:t>
            </a:r>
            <a:r>
              <a:rPr lang="en-US" sz="1200" b="1" dirty="0">
                <a:solidFill>
                  <a:prstClr val="black"/>
                </a:solidFill>
                <a:sym typeface="Monotype Sorts"/>
              </a:rPr>
              <a:t>  sexual orientation </a:t>
            </a:r>
            <a:r>
              <a:rPr lang="en-US" sz="1200" b="1" dirty="0">
                <a:solidFill>
                  <a:prstClr val="black"/>
                </a:solidFill>
                <a:sym typeface="Wingdings 2"/>
              </a:rPr>
              <a:t> gender </a:t>
            </a:r>
            <a:r>
              <a:rPr lang="en-US" sz="1200" b="1" dirty="0">
                <a:solidFill>
                  <a:prstClr val="black"/>
                </a:solidFill>
                <a:sym typeface="Monotype Sorts"/>
              </a:rPr>
              <a:t>identity &amp; expression</a:t>
            </a:r>
            <a:r>
              <a:rPr lang="en-US" sz="1200" b="1" dirty="0">
                <a:solidFill>
                  <a:prstClr val="black"/>
                </a:solidFill>
                <a:sym typeface="Wingdings 2"/>
              </a:rPr>
              <a:t> </a:t>
            </a:r>
            <a:endParaRPr lang="en-US" sz="1200" b="1" dirty="0">
              <a:solidFill>
                <a:prstClr val="black"/>
              </a:solidFill>
              <a:sym typeface="Monotype Sorts"/>
            </a:endParaRPr>
          </a:p>
        </p:txBody>
      </p:sp>
      <p:sp>
        <p:nvSpPr>
          <p:cNvPr id="18447" name="Text Box 15"/>
          <p:cNvSpPr txBox="1">
            <a:spLocks noChangeArrowheads="1"/>
          </p:cNvSpPr>
          <p:nvPr/>
        </p:nvSpPr>
        <p:spPr bwMode="auto">
          <a:xfrm>
            <a:off x="7668401" y="2487999"/>
            <a:ext cx="1052664" cy="230832"/>
          </a:xfrm>
          <a:prstGeom prst="rect">
            <a:avLst/>
          </a:prstGeom>
          <a:noFill/>
          <a:ln w="9525">
            <a:noFill/>
            <a:miter lim="800000"/>
            <a:headEnd/>
            <a:tailEnd/>
          </a:ln>
        </p:spPr>
        <p:txBody>
          <a:bodyPr wrap="square">
            <a:spAutoFit/>
          </a:bodyPr>
          <a:lstStyle/>
          <a:p>
            <a:pPr>
              <a:spcBef>
                <a:spcPct val="50000"/>
              </a:spcBef>
            </a:pPr>
            <a:endParaRPr lang="en-US" sz="900" i="1" dirty="0">
              <a:solidFill>
                <a:srgbClr val="0000FF"/>
              </a:solidFill>
            </a:endParaRPr>
          </a:p>
        </p:txBody>
      </p:sp>
      <p:sp>
        <p:nvSpPr>
          <p:cNvPr id="18448" name="Text Box 17"/>
          <p:cNvSpPr txBox="1">
            <a:spLocks noChangeArrowheads="1"/>
          </p:cNvSpPr>
          <p:nvPr/>
        </p:nvSpPr>
        <p:spPr bwMode="auto">
          <a:xfrm>
            <a:off x="4795838" y="2061682"/>
            <a:ext cx="2057400" cy="265457"/>
          </a:xfrm>
          <a:prstGeom prst="rect">
            <a:avLst/>
          </a:prstGeom>
          <a:noFill/>
          <a:ln w="9525">
            <a:noFill/>
            <a:miter lim="800000"/>
            <a:headEnd/>
            <a:tailEnd/>
          </a:ln>
        </p:spPr>
        <p:txBody>
          <a:bodyPr wrap="square">
            <a:spAutoFit/>
          </a:bodyPr>
          <a:lstStyle/>
          <a:p>
            <a:pPr>
              <a:spcBef>
                <a:spcPct val="50000"/>
              </a:spcBef>
            </a:pPr>
            <a:r>
              <a:rPr lang="en-US" sz="1050" b="1" dirty="0">
                <a:solidFill>
                  <a:prstClr val="black"/>
                </a:solidFill>
                <a:sym typeface="Wingdings 2"/>
              </a:rPr>
              <a:t> </a:t>
            </a:r>
            <a:r>
              <a:rPr lang="en-US" sz="1125" b="1" dirty="0">
                <a:solidFill>
                  <a:prstClr val="black"/>
                </a:solidFill>
              </a:rPr>
              <a:t>physical characteristics</a:t>
            </a:r>
            <a:r>
              <a:rPr lang="en-US" sz="1050" b="1" dirty="0">
                <a:solidFill>
                  <a:prstClr val="black"/>
                </a:solidFill>
                <a:sym typeface="Wingdings 2"/>
              </a:rPr>
              <a:t> </a:t>
            </a:r>
            <a:endParaRPr lang="en-US" sz="1125" b="1" dirty="0">
              <a:solidFill>
                <a:prstClr val="black"/>
              </a:solidFill>
            </a:endParaRPr>
          </a:p>
        </p:txBody>
      </p:sp>
      <p:sp>
        <p:nvSpPr>
          <p:cNvPr id="18449" name="Text Box 8"/>
          <p:cNvSpPr txBox="1">
            <a:spLocks noChangeArrowheads="1"/>
          </p:cNvSpPr>
          <p:nvPr/>
        </p:nvSpPr>
        <p:spPr bwMode="auto">
          <a:xfrm>
            <a:off x="8716303" y="5807822"/>
            <a:ext cx="3200400" cy="219291"/>
          </a:xfrm>
          <a:prstGeom prst="rect">
            <a:avLst/>
          </a:prstGeom>
          <a:noFill/>
          <a:ln w="9525">
            <a:noFill/>
            <a:miter lim="800000"/>
            <a:headEnd/>
            <a:tailEnd/>
          </a:ln>
        </p:spPr>
        <p:txBody>
          <a:bodyPr>
            <a:spAutoFit/>
          </a:bodyPr>
          <a:lstStyle/>
          <a:p>
            <a:pPr algn="r"/>
            <a:r>
              <a:rPr lang="en-US" sz="825" i="1" dirty="0">
                <a:solidFill>
                  <a:prstClr val="black"/>
                </a:solidFill>
                <a:cs typeface="Arial" pitchFamily="34" charset="0"/>
              </a:rPr>
              <a:t> National Center  for Cultural Competence, 2006</a:t>
            </a:r>
          </a:p>
        </p:txBody>
      </p:sp>
      <p:sp>
        <p:nvSpPr>
          <p:cNvPr id="18" name="Title 1"/>
          <p:cNvSpPr txBox="1">
            <a:spLocks/>
          </p:cNvSpPr>
          <p:nvPr/>
        </p:nvSpPr>
        <p:spPr>
          <a:xfrm>
            <a:off x="2127739" y="619059"/>
            <a:ext cx="6877674" cy="1137552"/>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cap="small" dirty="0">
                <a:ln>
                  <a:solidFill>
                    <a:schemeClr val="tx1"/>
                  </a:solidFill>
                </a:ln>
                <a:solidFill>
                  <a:schemeClr val="accent2"/>
                </a:solidFill>
                <a:effectLst>
                  <a:outerShdw blurRad="38100" dist="38100" dir="2700000" algn="tl">
                    <a:srgbClr val="000000">
                      <a:alpha val="43137"/>
                    </a:srgbClr>
                  </a:outerShdw>
                </a:effectLst>
              </a:rPr>
              <a:t> </a:t>
            </a:r>
            <a:r>
              <a:rPr lang="en-US" sz="3700" b="1" cap="small" dirty="0">
                <a:ln>
                  <a:solidFill>
                    <a:schemeClr val="tx1"/>
                  </a:solidFill>
                </a:ln>
                <a:solidFill>
                  <a:schemeClr val="accent2"/>
                </a:solidFill>
                <a:effectLst>
                  <a:outerShdw blurRad="38100" dist="38100" dir="2700000" algn="tl">
                    <a:srgbClr val="000000">
                      <a:alpha val="43137"/>
                    </a:srgbClr>
                  </a:outerShdw>
                </a:effectLst>
              </a:rPr>
              <a:t>Iceberg Concept               of Culture</a:t>
            </a:r>
            <a:endParaRPr lang="en-US" sz="3000" b="1" dirty="0">
              <a:ln>
                <a:solidFill>
                  <a:schemeClr val="tx1"/>
                </a:solidFill>
              </a:ln>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784538"/>
      </p:ext>
    </p:extLst>
  </p:cSld>
  <p:clrMapOvr>
    <a:masterClrMapping/>
  </p:clrMapOvr>
  <p:transition spd="med">
    <p:pull dir="ru"/>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1890</Words>
  <Application>Microsoft Office PowerPoint</Application>
  <PresentationFormat>Widescreen</PresentationFormat>
  <Paragraphs>133</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Narrow</vt:lpstr>
      <vt:lpstr>Calibri</vt:lpstr>
      <vt:lpstr>Calibri Light</vt:lpstr>
      <vt:lpstr>Monotype Sorts</vt:lpstr>
      <vt:lpstr>Wingdings</vt:lpstr>
      <vt:lpstr>Wingdings 2</vt:lpstr>
      <vt:lpstr>Retrospect</vt:lpstr>
      <vt:lpstr>The Journey toward Cultural and Linguistic Competence </vt:lpstr>
      <vt:lpstr>Welcome</vt:lpstr>
      <vt:lpstr>Objectives</vt:lpstr>
      <vt:lpstr>Introductions</vt:lpstr>
      <vt:lpstr>Setting the Stage</vt:lpstr>
      <vt:lpstr>Check in time</vt:lpstr>
      <vt:lpstr>Examining Culture and Defining Cultural and Linguistic Competence</vt:lpstr>
      <vt:lpstr>What is culture</vt:lpstr>
      <vt:lpstr>PowerPoint Presentation</vt:lpstr>
      <vt:lpstr> Cultural Awareness Self-Assessment</vt:lpstr>
      <vt:lpstr>Cultural and linguistic competence (proficiency)</vt:lpstr>
      <vt:lpstr>Cultural and linguistic competence</vt:lpstr>
      <vt:lpstr>Linguistic competence</vt:lpstr>
      <vt:lpstr>Journey Toward Cultural Proficiency</vt:lpstr>
      <vt:lpstr>Organizational cultural competence</vt:lpstr>
      <vt:lpstr>Individual Exercise – Handout 2</vt:lpstr>
      <vt:lpstr>Cultural and Linguistic Competence in Practice</vt:lpstr>
      <vt:lpstr>Handout 3: Examples of what cultural and linguistic competence is and is not</vt:lpstr>
      <vt:lpstr>Summary and Action Planning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toward Cultural and Linguistic Competence</dc:title>
  <dc:creator>Blakely, Cassandra</dc:creator>
  <cp:lastModifiedBy>Blakely, Cassandra</cp:lastModifiedBy>
  <cp:revision>3</cp:revision>
  <dcterms:created xsi:type="dcterms:W3CDTF">2019-05-03T22:36:00Z</dcterms:created>
  <dcterms:modified xsi:type="dcterms:W3CDTF">2019-05-04T11:58:50Z</dcterms:modified>
</cp:coreProperties>
</file>