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5" r:id="rId1"/>
  </p:sldMasterIdLst>
  <p:notesMasterIdLst>
    <p:notesMasterId r:id="rId19"/>
  </p:notesMasterIdLst>
  <p:sldIdLst>
    <p:sldId id="321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4" r:id="rId13"/>
    <p:sldId id="277" r:id="rId14"/>
    <p:sldId id="281" r:id="rId15"/>
    <p:sldId id="269" r:id="rId16"/>
    <p:sldId id="283" r:id="rId17"/>
    <p:sldId id="278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86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4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4B3BE8-11B8-46F2-AF1A-CE1A15E83E95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DE10DD-21D5-4091-A9A0-C1365A1BF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028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dirty="0"/>
              <a:t>On the slides a some instances of disparities and the</a:t>
            </a:r>
            <a:r>
              <a:rPr lang="en-US" altLang="en-US" baseline="0" dirty="0"/>
              <a:t> </a:t>
            </a:r>
            <a:r>
              <a:rPr lang="en-US" altLang="en-US" baseline="0"/>
              <a:t>systems/circumstances where they </a:t>
            </a:r>
            <a:r>
              <a:rPr lang="en-US" altLang="en-US" baseline="0" dirty="0"/>
              <a:t>show up.</a:t>
            </a:r>
          </a:p>
          <a:p>
            <a:pPr>
              <a:spcBef>
                <a:spcPct val="0"/>
              </a:spcBef>
            </a:pPr>
            <a:endParaRPr lang="en-US" altLang="en-US" baseline="0" dirty="0"/>
          </a:p>
          <a:p>
            <a:pPr>
              <a:spcBef>
                <a:spcPct val="0"/>
              </a:spcBef>
            </a:pPr>
            <a:r>
              <a:rPr lang="en-US" altLang="en-US" baseline="0" dirty="0"/>
              <a:t>Can </a:t>
            </a:r>
            <a:r>
              <a:rPr lang="en-US" altLang="en-US" dirty="0"/>
              <a:t>you name others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DBD7D23-1609-49CE-9C50-D9F0EDD2DED3}" type="slidenum">
              <a:rPr lang="en-US" altLang="en-US"/>
              <a:pPr eaLnBrk="1" hangingPunct="1"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485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</a:t>
            </a:r>
            <a:r>
              <a:rPr lang="en-US" baseline="0" dirty="0"/>
              <a:t> this hypothetical situation - </a:t>
            </a:r>
            <a:r>
              <a:rPr lang="en-US" dirty="0"/>
              <a:t>The data indicates that African American and Latino children, and their families, are under-utilizing services/ programs (12% and 12%) at 40% the rate than would be expected based on their proportionality in the population (30% and 30%). </a:t>
            </a:r>
          </a:p>
          <a:p>
            <a:r>
              <a:rPr lang="en-US" dirty="0"/>
              <a:t>Biracial children and their families are under-utilizing services/programs (5%) at 50% the rate than would be expected based on their proportionality in the population (10%).</a:t>
            </a:r>
          </a:p>
          <a:p>
            <a:r>
              <a:rPr lang="en-US" dirty="0"/>
              <a:t>Asian American children and their families are utilizing services/programs at twice the rate (10%) than you would expect based upon their proportionality in the population (5%).  </a:t>
            </a:r>
          </a:p>
          <a:p>
            <a:r>
              <a:rPr lang="en-US" dirty="0"/>
              <a:t>While White children are utilizing services/programs at 2.4 times the rate (60%) compared to their population demographics (25%). </a:t>
            </a:r>
          </a:p>
          <a:p>
            <a:r>
              <a:rPr lang="en-US" dirty="0"/>
              <a:t>Therefore, there is a disparity in the services/program utilization rate of African American, Latino, and biracial children, and their families, as compared to their White and Asian American counterparts.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E9B6A-64A0-4A40-9FE8-461D3054011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333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</a:t>
            </a:r>
            <a:r>
              <a:rPr lang="en-US" baseline="0" dirty="0"/>
              <a:t> this hypothetical situation - </a:t>
            </a:r>
            <a:r>
              <a:rPr lang="en-US" dirty="0"/>
              <a:t>The data indicates that African American, Latino and biracial children, and their families, are under-utilizing services/programs (15%, 15% and 5%) at ½ the rate than would be expected based on their proportionality in the population (30%, 30% and 10% respectively). </a:t>
            </a:r>
          </a:p>
          <a:p>
            <a:r>
              <a:rPr lang="en-US" dirty="0"/>
              <a:t>Asian American children and their families are utilizing services/programs at the same rate (5%) than you would expect based upon their proportionality in the population (5%).  </a:t>
            </a:r>
          </a:p>
          <a:p>
            <a:r>
              <a:rPr lang="en-US" dirty="0"/>
              <a:t>While White children are utilizing services/programs at 2.4 times the rate (60%) compared to their population demographics (25%). </a:t>
            </a:r>
          </a:p>
          <a:p>
            <a:r>
              <a:rPr lang="en-US" dirty="0"/>
              <a:t>Therefore, there is a disparity in the services/program utilization rate of African American, Latino, and biracial children and their families as compared to their White counterparts.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E9B6A-64A0-4A40-9FE8-461D3054011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0263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</a:t>
            </a:r>
            <a:r>
              <a:rPr lang="en-US" baseline="0" dirty="0"/>
              <a:t> this hypothetical situation - </a:t>
            </a:r>
            <a:r>
              <a:rPr lang="en-US" dirty="0"/>
              <a:t>African American children are over-represented in this hypothetical state child welfare system by 1.75 times (35%) their proportionality in the population.</a:t>
            </a:r>
          </a:p>
          <a:p>
            <a:r>
              <a:rPr lang="en-US" dirty="0"/>
              <a:t>Latino children are over-represented by 1.5 times (30%) their proportionality in the population.</a:t>
            </a:r>
          </a:p>
          <a:p>
            <a:r>
              <a:rPr lang="en-US" dirty="0"/>
              <a:t>American Indian and biracial children are over-represented by 2 times (10% and (10%) their proportionality in the population.</a:t>
            </a:r>
          </a:p>
          <a:p>
            <a:r>
              <a:rPr lang="en-US" dirty="0"/>
              <a:t>Asian American children are under-represented completely (0%).</a:t>
            </a:r>
          </a:p>
          <a:p>
            <a:r>
              <a:rPr lang="en-US" dirty="0"/>
              <a:t>White children are under-represented by 2.5% (15%) their proportionality in the population.</a:t>
            </a:r>
          </a:p>
          <a:p>
            <a:r>
              <a:rPr lang="en-US" dirty="0"/>
              <a:t>Therefore Latino, African American, American Indian, and biracial children are disproportionately over-represented in this child welfare system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E9B6A-64A0-4A40-9FE8-461D3054011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515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3409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613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718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8951" cy="6858000"/>
          </a:xfrm>
          <a:prstGeom prst="rect">
            <a:avLst/>
          </a:prstGeom>
        </p:spPr>
      </p:pic>
      <p:sp>
        <p:nvSpPr>
          <p:cNvPr id="6" name="Slide Number"/>
          <p:cNvSpPr>
            <a:spLocks noGrp="1"/>
          </p:cNvSpPr>
          <p:nvPr userDrawn="1">
            <p:ph type="sldNum" sz="quarter" idx="12"/>
          </p:nvPr>
        </p:nvSpPr>
        <p:spPr>
          <a:xfrm>
            <a:off x="11928784" y="6631297"/>
            <a:ext cx="153889" cy="11541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ABF4E83-61DB-418F-A99F-17BC9BB58EF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457200" y="1042416"/>
            <a:ext cx="8531352" cy="2852928"/>
          </a:xfrm>
        </p:spPr>
        <p:txBody>
          <a:bodyPr>
            <a:normAutofit/>
          </a:bodyPr>
          <a:lstStyle>
            <a:lvl1pPr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Header (Divider) Title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3922776"/>
            <a:ext cx="8531352" cy="1499616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240030" indent="0"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2pPr>
            <a:lvl3pPr marL="514350" indent="0"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3pPr>
            <a:lvl4pPr marL="754380" indent="0"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4pPr>
            <a:lvl5pPr marL="994410" indent="0"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Additional information about this section (optional)</a:t>
            </a:r>
          </a:p>
        </p:txBody>
      </p:sp>
    </p:spTree>
    <p:extLst>
      <p:ext uri="{BB962C8B-B14F-4D97-AF65-F5344CB8AC3E}">
        <p14:creationId xmlns:p14="http://schemas.microsoft.com/office/powerpoint/2010/main" val="23392207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8951" cy="6858000"/>
          </a:xfrm>
          <a:prstGeom prst="rect">
            <a:avLst/>
          </a:prstGeom>
        </p:spPr>
      </p:pic>
      <p:sp>
        <p:nvSpPr>
          <p:cNvPr id="6" name="Slide Number"/>
          <p:cNvSpPr>
            <a:spLocks noGrp="1"/>
          </p:cNvSpPr>
          <p:nvPr userDrawn="1">
            <p:ph type="sldNum" sz="quarter" idx="12"/>
          </p:nvPr>
        </p:nvSpPr>
        <p:spPr>
          <a:xfrm>
            <a:off x="11928784" y="6631297"/>
            <a:ext cx="153889" cy="11541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ABF4E83-61DB-418F-A99F-17BC9BB58EF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457200" y="1042416"/>
            <a:ext cx="8531352" cy="2852928"/>
          </a:xfrm>
        </p:spPr>
        <p:txBody>
          <a:bodyPr>
            <a:normAutofit/>
          </a:bodyPr>
          <a:lstStyle>
            <a:lvl1pPr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Header (Divider) Title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3922776"/>
            <a:ext cx="8531352" cy="1499616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240030" indent="0"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2pPr>
            <a:lvl3pPr marL="514350" indent="0"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3pPr>
            <a:lvl4pPr marL="754380" indent="0"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4pPr>
            <a:lvl5pPr marL="994410" indent="0"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Additional information about this section (optional)</a:t>
            </a:r>
          </a:p>
        </p:txBody>
      </p:sp>
    </p:spTree>
    <p:extLst>
      <p:ext uri="{BB962C8B-B14F-4D97-AF65-F5344CB8AC3E}">
        <p14:creationId xmlns:p14="http://schemas.microsoft.com/office/powerpoint/2010/main" val="33686134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8951" cy="6858000"/>
          </a:xfrm>
          <a:prstGeom prst="rect">
            <a:avLst/>
          </a:prstGeom>
        </p:spPr>
      </p:pic>
      <p:sp>
        <p:nvSpPr>
          <p:cNvPr id="6" name="Slide Number"/>
          <p:cNvSpPr>
            <a:spLocks noGrp="1"/>
          </p:cNvSpPr>
          <p:nvPr userDrawn="1">
            <p:ph type="sldNum" sz="quarter" idx="12"/>
          </p:nvPr>
        </p:nvSpPr>
        <p:spPr>
          <a:xfrm>
            <a:off x="11928784" y="6631297"/>
            <a:ext cx="153889" cy="11541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ABF4E83-61DB-418F-A99F-17BC9BB58EF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457200" y="1042416"/>
            <a:ext cx="8531352" cy="2852928"/>
          </a:xfrm>
        </p:spPr>
        <p:txBody>
          <a:bodyPr>
            <a:normAutofit/>
          </a:bodyPr>
          <a:lstStyle>
            <a:lvl1pPr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Header (Divider) Title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3922776"/>
            <a:ext cx="8531352" cy="1499616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240030" indent="0"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2pPr>
            <a:lvl3pPr marL="514350" indent="0"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3pPr>
            <a:lvl4pPr marL="754380" indent="0"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4pPr>
            <a:lvl5pPr marL="994410" indent="0"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Additional information about this section (optional)</a:t>
            </a:r>
          </a:p>
        </p:txBody>
      </p:sp>
    </p:spTree>
    <p:extLst>
      <p:ext uri="{BB962C8B-B14F-4D97-AF65-F5344CB8AC3E}">
        <p14:creationId xmlns:p14="http://schemas.microsoft.com/office/powerpoint/2010/main" val="17196314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8951" cy="6858000"/>
          </a:xfrm>
          <a:prstGeom prst="rect">
            <a:avLst/>
          </a:prstGeom>
        </p:spPr>
      </p:pic>
      <p:sp>
        <p:nvSpPr>
          <p:cNvPr id="6" name="Slide Number"/>
          <p:cNvSpPr>
            <a:spLocks noGrp="1"/>
          </p:cNvSpPr>
          <p:nvPr userDrawn="1">
            <p:ph type="sldNum" sz="quarter" idx="12"/>
          </p:nvPr>
        </p:nvSpPr>
        <p:spPr>
          <a:xfrm>
            <a:off x="11928784" y="6631297"/>
            <a:ext cx="153889" cy="11541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ABF4E83-61DB-418F-A99F-17BC9BB58EF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457200" y="1042416"/>
            <a:ext cx="8531352" cy="2852928"/>
          </a:xfrm>
        </p:spPr>
        <p:txBody>
          <a:bodyPr>
            <a:normAutofit/>
          </a:bodyPr>
          <a:lstStyle>
            <a:lvl1pPr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Header (Divider) Title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3922776"/>
            <a:ext cx="8531352" cy="1499616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240030" indent="0"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2pPr>
            <a:lvl3pPr marL="514350" indent="0"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3pPr>
            <a:lvl4pPr marL="754380" indent="0"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4pPr>
            <a:lvl5pPr marL="994410" indent="0"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Additional information about this section (optional)</a:t>
            </a:r>
          </a:p>
        </p:txBody>
      </p:sp>
    </p:spTree>
    <p:extLst>
      <p:ext uri="{BB962C8B-B14F-4D97-AF65-F5344CB8AC3E}">
        <p14:creationId xmlns:p14="http://schemas.microsoft.com/office/powerpoint/2010/main" val="33771660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5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8951" cy="6858000"/>
          </a:xfrm>
          <a:prstGeom prst="rect">
            <a:avLst/>
          </a:prstGeom>
        </p:spPr>
      </p:pic>
      <p:sp>
        <p:nvSpPr>
          <p:cNvPr id="6" name="Slide Number"/>
          <p:cNvSpPr>
            <a:spLocks noGrp="1"/>
          </p:cNvSpPr>
          <p:nvPr userDrawn="1">
            <p:ph type="sldNum" sz="quarter" idx="12"/>
          </p:nvPr>
        </p:nvSpPr>
        <p:spPr>
          <a:xfrm>
            <a:off x="11928784" y="6631297"/>
            <a:ext cx="153889" cy="11541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ABF4E83-61DB-418F-A99F-17BC9BB58EF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457200" y="1042416"/>
            <a:ext cx="8531352" cy="2852928"/>
          </a:xfrm>
        </p:spPr>
        <p:txBody>
          <a:bodyPr>
            <a:normAutofit/>
          </a:bodyPr>
          <a:lstStyle>
            <a:lvl1pPr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Header (Divider) Title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3922776"/>
            <a:ext cx="8531352" cy="1499616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240030" indent="0"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2pPr>
            <a:lvl3pPr marL="514350" indent="0"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3pPr>
            <a:lvl4pPr marL="754380" indent="0"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4pPr>
            <a:lvl5pPr marL="994410" indent="0"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Additional information about this section (optional)</a:t>
            </a:r>
          </a:p>
        </p:txBody>
      </p:sp>
    </p:spTree>
    <p:extLst>
      <p:ext uri="{BB962C8B-B14F-4D97-AF65-F5344CB8AC3E}">
        <p14:creationId xmlns:p14="http://schemas.microsoft.com/office/powerpoint/2010/main" val="2165886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575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1508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878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961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340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285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t>3/4/2021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834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717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439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  <p:sldLayoutId id="2147483662" r:id="rId13"/>
    <p:sldLayoutId id="2147483664" r:id="rId14"/>
    <p:sldLayoutId id="2147483728" r:id="rId15"/>
    <p:sldLayoutId id="2147483730" r:id="rId16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Ageev_5X_circle_graph.sv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hooltube.com/video/20e98d471c05a96aaf90/Critical%20Race%20Theory%20Understanding%20the%20Nature%20of%20Race%20and%20Americ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Dzj9vRw5y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25716" y="758952"/>
            <a:ext cx="7629964" cy="3566160"/>
          </a:xfrm>
        </p:spPr>
        <p:txBody>
          <a:bodyPr>
            <a:normAutofit/>
          </a:bodyPr>
          <a:lstStyle/>
          <a:p>
            <a:r>
              <a:rPr lang="en-US" sz="6000" dirty="0"/>
              <a:t>Who are We? </a:t>
            </a:r>
            <a:br>
              <a:rPr lang="en-US" sz="6000" dirty="0"/>
            </a:br>
            <a:r>
              <a:rPr lang="en-US" sz="6000" dirty="0"/>
              <a:t>Exploring Issues of Racial and Ethnic Identity</a:t>
            </a:r>
          </a:p>
        </p:txBody>
      </p:sp>
      <p:pic>
        <p:nvPicPr>
          <p:cNvPr id="6" name="Graphic 5" descr="Chat">
            <a:extLst>
              <a:ext uri="{FF2B5EF4-FFF2-40B4-BE49-F238E27FC236}">
                <a16:creationId xmlns:a16="http://schemas.microsoft.com/office/drawing/2014/main" id="{60AA066F-27BB-439F-9842-0EC2D3C263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9818" y="1944907"/>
            <a:ext cx="2449486" cy="2449486"/>
          </a:xfrm>
          <a:prstGeom prst="rect">
            <a:avLst/>
          </a:prstGeom>
        </p:spPr>
      </p:pic>
      <p:sp>
        <p:nvSpPr>
          <p:cNvPr id="10" name="Subtitle 4">
            <a:extLst>
              <a:ext uri="{FF2B5EF4-FFF2-40B4-BE49-F238E27FC236}">
                <a16:creationId xmlns:a16="http://schemas.microsoft.com/office/drawing/2014/main" id="{1A054E14-D48D-446D-B7FA-9DC7B78AE2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/>
          <a:lstStyle/>
          <a:p>
            <a:r>
              <a:rPr lang="en-US" dirty="0"/>
              <a:t>Presenters NAME, TITLE</a:t>
            </a:r>
          </a:p>
          <a:p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2348058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7140" y="879871"/>
            <a:ext cx="5760244" cy="77747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600" dirty="0"/>
              <a:t>Disproportionality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1137140" y="2373923"/>
            <a:ext cx="10178560" cy="3604206"/>
          </a:xfrm>
        </p:spPr>
        <p:txBody>
          <a:bodyPr>
            <a:normAutofit lnSpcReduction="10000"/>
          </a:bodyPr>
          <a:lstStyle/>
          <a:p>
            <a:pPr marL="342900" indent="-257175"/>
            <a:r>
              <a:rPr lang="en-US" altLang="en-US" sz="2700" dirty="0"/>
              <a:t>Refers to a situation in which a particular racial/ethnic group of children is represented in child welfare, juvenile justice or other child systems  at a higher percentage than other racial/ethnic groups. </a:t>
            </a:r>
          </a:p>
          <a:p>
            <a:pPr marL="342900" indent="-257175"/>
            <a:endParaRPr lang="en-US" altLang="en-US" sz="2700" dirty="0"/>
          </a:p>
          <a:p>
            <a:pPr marL="342900" indent="-257175"/>
            <a:r>
              <a:rPr lang="en-US" altLang="en-US" sz="2700" dirty="0"/>
              <a:t>Looks across racial/ethnic groups at relative ratios of children at various points in the child welfare system to their numbers in the general population.</a:t>
            </a:r>
            <a:br>
              <a:rPr lang="en-US" altLang="en-US" sz="2700" dirty="0"/>
            </a:br>
            <a:br>
              <a:rPr lang="en-US" altLang="en-US" sz="2700" dirty="0"/>
            </a:br>
            <a:endParaRPr lang="en-US" altLang="en-US" sz="2700" dirty="0"/>
          </a:p>
        </p:txBody>
      </p:sp>
    </p:spTree>
    <p:extLst>
      <p:ext uri="{BB962C8B-B14F-4D97-AF65-F5344CB8AC3E}">
        <p14:creationId xmlns:p14="http://schemas.microsoft.com/office/powerpoint/2010/main" val="13846147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4" descr="http://upload.wikimedia.org/wikipedia/commons/thumb/3/3f/Ageev_5X_circle_graph.svg/300px-Ageev_5X_circle_graph.svg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3003" y="1737360"/>
            <a:ext cx="5600700" cy="4610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Anatomy of Disparities</a:t>
            </a:r>
          </a:p>
        </p:txBody>
      </p:sp>
      <p:sp>
        <p:nvSpPr>
          <p:cNvPr id="2662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Educational outcomes	</a:t>
            </a:r>
          </a:p>
          <a:p>
            <a:r>
              <a:rPr lang="en-US" altLang="en-US" dirty="0"/>
              <a:t>Health</a:t>
            </a:r>
          </a:p>
          <a:p>
            <a:r>
              <a:rPr lang="en-US" altLang="en-US" dirty="0"/>
              <a:t>Housing	</a:t>
            </a:r>
          </a:p>
          <a:p>
            <a:r>
              <a:rPr lang="en-US" altLang="en-US" dirty="0"/>
              <a:t>Quality of health care service delivery				</a:t>
            </a:r>
          </a:p>
          <a:p>
            <a:r>
              <a:rPr lang="en-US" altLang="en-US" dirty="0"/>
              <a:t>Social justice	</a:t>
            </a:r>
          </a:p>
          <a:p>
            <a:r>
              <a:rPr lang="en-US" altLang="en-US" dirty="0"/>
              <a:t>Juvenile justice involvement</a:t>
            </a:r>
          </a:p>
          <a:p>
            <a:r>
              <a:rPr lang="en-US" altLang="en-US" dirty="0"/>
              <a:t>Behavioral health  availability of resources</a:t>
            </a:r>
          </a:p>
          <a:p>
            <a:r>
              <a:rPr lang="en-US" altLang="en-US" dirty="0"/>
              <a:t>Access the services and supports</a:t>
            </a:r>
          </a:p>
        </p:txBody>
      </p:sp>
    </p:spTree>
    <p:extLst>
      <p:ext uri="{BB962C8B-B14F-4D97-AF65-F5344CB8AC3E}">
        <p14:creationId xmlns:p14="http://schemas.microsoft.com/office/powerpoint/2010/main" val="26719815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1214980"/>
            <a:ext cx="10183251" cy="477351"/>
          </a:xfrm>
        </p:spPr>
        <p:txBody>
          <a:bodyPr>
            <a:noAutofit/>
          </a:bodyPr>
          <a:lstStyle/>
          <a:p>
            <a:r>
              <a:rPr lang="en-US" sz="3600" dirty="0"/>
              <a:t>Example of Disparity in Utilization of Services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79" y="1791006"/>
            <a:ext cx="4937760" cy="555851"/>
          </a:xfrm>
        </p:spPr>
        <p:txBody>
          <a:bodyPr/>
          <a:lstStyle/>
          <a:p>
            <a:r>
              <a:rPr lang="en-US" sz="2400" b="1" dirty="0">
                <a:latin typeface="+mj-lt"/>
              </a:rPr>
              <a:t>Population</a:t>
            </a:r>
            <a:endParaRPr lang="en-US" b="1" dirty="0">
              <a:latin typeface="+mj-lt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>
          <a:xfrm>
            <a:off x="6084862" y="1700791"/>
            <a:ext cx="4937760" cy="736282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+mj-lt"/>
              </a:rPr>
              <a:t>Utilization of Services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1169378" y="2259623"/>
            <a:ext cx="487176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/>
              <a:t>White		    	25%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5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/>
              <a:t>African American     	25%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5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/>
              <a:t>Latino/Hispanic	25%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5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/>
              <a:t>American Indian/	5%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/>
              <a:t>   Alaska Native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5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/>
              <a:t>Asian American/        	10%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/>
              <a:t>   Pacific Islander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5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/>
              <a:t>Biracial		    	 10%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6150863" y="2259622"/>
            <a:ext cx="5129667" cy="4009293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/>
              <a:t>White		    	60%  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5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/>
              <a:t>African American     	12%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5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/>
              <a:t>Latino/Hispanic	12%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5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/>
              <a:t>American Indian/      	  1%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/>
              <a:t>Alaska Native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5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/>
              <a:t>Asian American/    	10%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/>
              <a:t>Pacific Islander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5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/>
              <a:t>Biracial		     	 5%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5206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Example of Disparity in Access to Services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7154" y="1846052"/>
            <a:ext cx="4937760" cy="475117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+mj-lt"/>
              </a:rPr>
              <a:t>Population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>
          <a:xfrm>
            <a:off x="6087794" y="1846052"/>
            <a:ext cx="4937760" cy="545456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+mj-lt"/>
              </a:rPr>
              <a:t>Access</a:t>
            </a:r>
            <a:r>
              <a:rPr lang="en-US" sz="2400" b="1" dirty="0"/>
              <a:t> </a:t>
            </a:r>
            <a:r>
              <a:rPr lang="en-US" sz="2400" b="1" dirty="0">
                <a:latin typeface="+mj-lt"/>
              </a:rPr>
              <a:t>to</a:t>
            </a:r>
            <a:r>
              <a:rPr lang="en-US" sz="2400" b="1" dirty="0"/>
              <a:t> </a:t>
            </a:r>
            <a:r>
              <a:rPr lang="en-US" sz="2400" b="1" dirty="0">
                <a:latin typeface="+mj-lt"/>
              </a:rPr>
              <a:t>Services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1097280" y="2321169"/>
            <a:ext cx="4943857" cy="425022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/>
              <a:t>White		    	25%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/>
              <a:t>African American   	30%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/>
              <a:t>Latino/Hispanic	    	30%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/>
              <a:t>American Indian/    	0%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/>
              <a:t> Alaska Native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/>
              <a:t>Asian American/     	5%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/>
              <a:t>Pacific Islander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/>
              <a:t>Biracial		    	10%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6224016" y="2321168"/>
            <a:ext cx="4801538" cy="407963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/>
              <a:t>White		    		60%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/>
              <a:t>African American  		15%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/>
              <a:t>Latino/Hispanic	    		15%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/>
              <a:t>American Indian/    		0%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/>
              <a:t> Alaska Native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/>
              <a:t>Asian American/     		5%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/>
              <a:t>Pacific Islander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/>
              <a:t>Biracial		     	 	5%</a:t>
            </a:r>
          </a:p>
        </p:txBody>
      </p:sp>
    </p:spTree>
    <p:extLst>
      <p:ext uri="{BB962C8B-B14F-4D97-AF65-F5344CB8AC3E}">
        <p14:creationId xmlns:p14="http://schemas.microsoft.com/office/powerpoint/2010/main" val="22964008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Example of Disproportionality in Child Welfare System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8197" y="1846385"/>
            <a:ext cx="3030141" cy="457200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+mj-lt"/>
              </a:rPr>
              <a:t>Population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>
          <a:xfrm>
            <a:off x="6153151" y="1846385"/>
            <a:ext cx="5083417" cy="457200"/>
          </a:xfrm>
        </p:spPr>
        <p:txBody>
          <a:bodyPr>
            <a:noAutofit/>
          </a:bodyPr>
          <a:lstStyle/>
          <a:p>
            <a:r>
              <a:rPr lang="en-US" sz="2400" b="1" dirty="0"/>
              <a:t>Children in Child Welfare Custody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1198197" y="2242038"/>
            <a:ext cx="4675065" cy="3935436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+mj-lt"/>
              </a:rPr>
              <a:t>White		    	40%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en-US" sz="1050" dirty="0">
              <a:latin typeface="+mj-lt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+mj-lt"/>
              </a:rPr>
              <a:t>African American  	20%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en-US" sz="1050" dirty="0">
              <a:latin typeface="+mj-lt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+mj-lt"/>
              </a:rPr>
              <a:t>Latino/Hispanic	    	20%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en-US" sz="1100" dirty="0">
              <a:latin typeface="+mj-lt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+mj-lt"/>
              </a:rPr>
              <a:t>American Indian/    	5%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+mj-lt"/>
              </a:rPr>
              <a:t>Alaska Native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en-US" sz="1050" dirty="0">
              <a:latin typeface="+mj-lt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+mj-lt"/>
              </a:rPr>
              <a:t>Asian American/    	10%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+mj-lt"/>
              </a:rPr>
              <a:t>Pacific Islander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en-US" sz="1050" dirty="0">
              <a:latin typeface="+mj-lt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+mj-lt"/>
              </a:rPr>
              <a:t>Biracial		     	5%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6216161" y="2412610"/>
            <a:ext cx="5178669" cy="3935436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>
                <a:latin typeface="+mj-lt"/>
              </a:rPr>
              <a:t>White		    	15%</a:t>
            </a:r>
          </a:p>
          <a:p>
            <a:r>
              <a:rPr lang="en-US" dirty="0">
                <a:latin typeface="+mj-lt"/>
              </a:rPr>
              <a:t>African American  	35%</a:t>
            </a:r>
          </a:p>
          <a:p>
            <a:r>
              <a:rPr lang="en-US" dirty="0">
                <a:latin typeface="+mj-lt"/>
              </a:rPr>
              <a:t>Latino/Hispanic	    	30%</a:t>
            </a:r>
          </a:p>
          <a:p>
            <a:r>
              <a:rPr lang="en-US" dirty="0">
                <a:latin typeface="+mj-lt"/>
              </a:rPr>
              <a:t>American Indian/  	10%  </a:t>
            </a:r>
          </a:p>
          <a:p>
            <a:r>
              <a:rPr lang="en-US" dirty="0">
                <a:latin typeface="+mj-lt"/>
              </a:rPr>
              <a:t>Alaska Native</a:t>
            </a:r>
          </a:p>
          <a:p>
            <a:r>
              <a:rPr lang="en-US" dirty="0">
                <a:latin typeface="+mj-lt"/>
              </a:rPr>
              <a:t>Asian American/     	0%    </a:t>
            </a:r>
          </a:p>
          <a:p>
            <a:r>
              <a:rPr lang="en-US" dirty="0">
                <a:latin typeface="+mj-lt"/>
              </a:rPr>
              <a:t>Pacific Islander</a:t>
            </a:r>
          </a:p>
          <a:p>
            <a:r>
              <a:rPr lang="en-US" dirty="0">
                <a:latin typeface="+mj-lt"/>
              </a:rPr>
              <a:t>Biracial		     	10%</a:t>
            </a:r>
          </a:p>
        </p:txBody>
      </p:sp>
    </p:spTree>
    <p:extLst>
      <p:ext uri="{BB962C8B-B14F-4D97-AF65-F5344CB8AC3E}">
        <p14:creationId xmlns:p14="http://schemas.microsoft.com/office/powerpoint/2010/main" val="6640708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1163515" y="892420"/>
            <a:ext cx="5760244" cy="777479"/>
          </a:xfrm>
        </p:spPr>
        <p:txBody>
          <a:bodyPr>
            <a:normAutofit/>
          </a:bodyPr>
          <a:lstStyle/>
          <a:p>
            <a:r>
              <a:rPr lang="en-US" altLang="en-US" sz="3600" b="1" dirty="0"/>
              <a:t>Group Discussion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1163515" y="1837592"/>
            <a:ext cx="10020300" cy="3934559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en-US" sz="2400" dirty="0">
                <a:latin typeface="+mj-lt"/>
              </a:rPr>
              <a:t>What are the implications of race and ethnicity for and their impact on providing services and supports for children youth and families from racially and ethnically diverse backgrounds?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sz="2400" dirty="0">
                <a:latin typeface="+mj-lt"/>
              </a:rPr>
              <a:t>What are the implication of race and ethnicity for the effective engagement of children, youth and families in your community? 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sz="2400" dirty="0">
                <a:latin typeface="+mj-lt"/>
              </a:rPr>
              <a:t>How can we address issues disparities and disproportionality based on race?</a:t>
            </a:r>
          </a:p>
        </p:txBody>
      </p:sp>
    </p:spTree>
    <p:extLst>
      <p:ext uri="{BB962C8B-B14F-4D97-AF65-F5344CB8AC3E}">
        <p14:creationId xmlns:p14="http://schemas.microsoft.com/office/powerpoint/2010/main" val="14275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Wrap-up and feedback from participants</a:t>
            </a:r>
          </a:p>
        </p:txBody>
      </p:sp>
    </p:spTree>
    <p:extLst>
      <p:ext uri="{BB962C8B-B14F-4D97-AF65-F5344CB8AC3E}">
        <p14:creationId xmlns:p14="http://schemas.microsoft.com/office/powerpoint/2010/main" val="38555081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053253" y="2239475"/>
            <a:ext cx="3631223" cy="1831364"/>
          </a:xfrm>
        </p:spPr>
        <p:txBody>
          <a:bodyPr>
            <a:normAutofit/>
          </a:bodyPr>
          <a:lstStyle/>
          <a:p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766246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829133"/>
            <a:ext cx="6172200" cy="857250"/>
          </a:xfrm>
        </p:spPr>
        <p:txBody>
          <a:bodyPr/>
          <a:lstStyle/>
          <a:p>
            <a:pPr>
              <a:defRPr/>
            </a:pPr>
            <a:r>
              <a:rPr lang="en-US" sz="3600" dirty="0"/>
              <a:t>Objectives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793631"/>
            <a:ext cx="10032023" cy="4387361"/>
          </a:xfrm>
        </p:spPr>
        <p:txBody>
          <a:bodyPr rtlCol="0">
            <a:normAutofit/>
          </a:bodyPr>
          <a:lstStyle/>
          <a:p>
            <a:pPr marL="0" lvl="0" indent="0">
              <a:buNone/>
            </a:pPr>
            <a:r>
              <a:rPr lang="en-US" sz="2400" dirty="0"/>
              <a:t>Participants will: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/>
              <a:t>Define concepts of race and ethnicity;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/>
              <a:t>Identify what is the impact of concepts of race and ethnicity on educational services, student achievement and student outcomes;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/>
              <a:t>Discuss the concepts of disparities and disproportionality related to race and ethnicity and the impact on educational achievement and educational outcomes;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Identify strategies for the engagement of families and communities and the delivery of effective educational and support services to students from diverse backgrounds. 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155317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3516" y="879871"/>
            <a:ext cx="5760244" cy="77747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600" dirty="0"/>
              <a:t>Race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1144649" y="2628901"/>
            <a:ext cx="10125806" cy="2466242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700" dirty="0"/>
              <a:t>Refers to a person's physical appearance, such as skin color, eye color, hair color, etc. </a:t>
            </a:r>
          </a:p>
          <a:p>
            <a:endParaRPr lang="en-US" altLang="en-US" sz="4500" dirty="0"/>
          </a:p>
        </p:txBody>
      </p:sp>
    </p:spTree>
    <p:extLst>
      <p:ext uri="{BB962C8B-B14F-4D97-AF65-F5344CB8AC3E}">
        <p14:creationId xmlns:p14="http://schemas.microsoft.com/office/powerpoint/2010/main" val="1955413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3516" y="934503"/>
            <a:ext cx="5760244" cy="77747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000" dirty="0"/>
              <a:t>Ethnicity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1163516" y="3165230"/>
            <a:ext cx="10108222" cy="26069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2800" dirty="0">
                <a:latin typeface="+mj-lt"/>
              </a:rPr>
              <a:t>Relates to cultural factors such as nationality, culture, ancestry, language and beliefs. </a:t>
            </a:r>
          </a:p>
        </p:txBody>
      </p:sp>
    </p:spTree>
    <p:extLst>
      <p:ext uri="{BB962C8B-B14F-4D97-AF65-F5344CB8AC3E}">
        <p14:creationId xmlns:p14="http://schemas.microsoft.com/office/powerpoint/2010/main" val="3001412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309" y="879871"/>
            <a:ext cx="5760244" cy="77747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600" dirty="0"/>
              <a:t>Video Clip One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1172309" y="1863968"/>
            <a:ext cx="10064260" cy="3908181"/>
          </a:xfrm>
        </p:spPr>
        <p:txBody>
          <a:bodyPr/>
          <a:lstStyle/>
          <a:p>
            <a:pPr marL="0" indent="0">
              <a:buNone/>
            </a:pPr>
            <a:endParaRPr lang="en-US" altLang="en-US" u="sng" dirty="0">
              <a:hlinkClick r:id="rId2"/>
            </a:endParaRPr>
          </a:p>
          <a:p>
            <a:pPr marL="0" indent="0">
              <a:buNone/>
            </a:pPr>
            <a:endParaRPr lang="en-US" altLang="en-US" u="sng" dirty="0">
              <a:hlinkClick r:id="rId2"/>
            </a:endParaRPr>
          </a:p>
          <a:p>
            <a:pPr marL="0" indent="0">
              <a:buNone/>
            </a:pPr>
            <a:r>
              <a:rPr lang="en-US" altLang="en-US" u="sng" dirty="0">
                <a:hlinkClick r:id="rId2"/>
              </a:rPr>
              <a:t>https://www.schooltube.com/video/20e98d471c05a96aaf90/Critical%20Race%20Theory%20Understanding%20the%20Nature%20of%20Race%20and%20America</a:t>
            </a:r>
            <a:endParaRPr lang="en-US" altLang="en-US" dirty="0"/>
          </a:p>
          <a:p>
            <a:endParaRPr lang="en-US" altLang="en-US" sz="4500" dirty="0"/>
          </a:p>
        </p:txBody>
      </p:sp>
    </p:spTree>
    <p:extLst>
      <p:ext uri="{BB962C8B-B14F-4D97-AF65-F5344CB8AC3E}">
        <p14:creationId xmlns:p14="http://schemas.microsoft.com/office/powerpoint/2010/main" val="4006519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308" y="941418"/>
            <a:ext cx="5760244" cy="77747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600" dirty="0"/>
              <a:t>Group Discussion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1172308" y="1881554"/>
            <a:ext cx="10073053" cy="3890597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en-US" sz="2400" dirty="0"/>
              <a:t>How comfortable do you feel discussing issues of race/ethnicity with (1) family, (2) friends, (3) co-workers, (4) strangers?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sz="2400" dirty="0"/>
              <a:t>How significant is race/ethnicity in American today? 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sz="2400" dirty="0"/>
              <a:t>What do you say to those who say that they do not see color?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sz="2400" dirty="0"/>
              <a:t>How do you view the impact of race/ethnicity in American society today?</a:t>
            </a:r>
          </a:p>
        </p:txBody>
      </p:sp>
    </p:spTree>
    <p:extLst>
      <p:ext uri="{BB962C8B-B14F-4D97-AF65-F5344CB8AC3E}">
        <p14:creationId xmlns:p14="http://schemas.microsoft.com/office/powerpoint/2010/main" val="3820676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5931" y="1085850"/>
            <a:ext cx="5760244" cy="57086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600" dirty="0"/>
              <a:t>Video Clip Two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9908" y="3077308"/>
            <a:ext cx="9750669" cy="2404696"/>
          </a:xfrm>
        </p:spPr>
        <p:txBody>
          <a:bodyPr rtlCol="0">
            <a:noAutofit/>
          </a:bodyPr>
          <a:lstStyle/>
          <a:p>
            <a:pPr marL="85725" indent="0" algn="ctr">
              <a:buNone/>
              <a:defRPr/>
            </a:pPr>
            <a:r>
              <a:rPr lang="en-US" sz="3200" i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https://www.youtube.com/watch?v=fDzj9vRw5yM</a:t>
            </a:r>
            <a:endParaRPr lang="en-US" sz="4800" dirty="0"/>
          </a:p>
          <a:p>
            <a:pPr marL="85725" indent="0">
              <a:buNone/>
              <a:defRPr/>
            </a:pPr>
            <a:endParaRPr lang="en-US" sz="5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53110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3855" y="879871"/>
            <a:ext cx="5760244" cy="77747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600" dirty="0"/>
              <a:t>Group Discussion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1233855" y="1943100"/>
            <a:ext cx="10108222" cy="3525715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en-US" sz="2400" dirty="0">
                <a:latin typeface="+mj-lt"/>
              </a:rPr>
              <a:t>What is your reaction to the video clip?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sz="2400" dirty="0">
                <a:latin typeface="+mj-lt"/>
              </a:rPr>
              <a:t>What are your ‘take-aways’ from the video clip?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sz="2400" dirty="0">
                <a:latin typeface="+mj-lt"/>
              </a:rPr>
              <a:t>What do you think it says about our perceptions of race and ethnicity in America?</a:t>
            </a:r>
          </a:p>
        </p:txBody>
      </p:sp>
    </p:spTree>
    <p:extLst>
      <p:ext uri="{BB962C8B-B14F-4D97-AF65-F5344CB8AC3E}">
        <p14:creationId xmlns:p14="http://schemas.microsoft.com/office/powerpoint/2010/main" val="1021420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5063" y="879871"/>
            <a:ext cx="5760244" cy="77747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600" dirty="0"/>
              <a:t>Disparity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5063" y="3182816"/>
            <a:ext cx="9993922" cy="4105367"/>
          </a:xfrm>
        </p:spPr>
        <p:txBody>
          <a:bodyPr rtlCol="0">
            <a:noAutofit/>
          </a:bodyPr>
          <a:lstStyle/>
          <a:p>
            <a:pPr marL="85725" indent="0">
              <a:buNone/>
              <a:defRPr/>
            </a:pPr>
            <a:r>
              <a:rPr lang="en-US" sz="2700" dirty="0"/>
              <a:t>“An inequality or dissimilarity in respect of age, amount, number, or quality: want of parity or equality.”</a:t>
            </a:r>
          </a:p>
          <a:p>
            <a:pPr>
              <a:defRPr/>
            </a:pPr>
            <a:endParaRPr lang="en-US" sz="4500" dirty="0"/>
          </a:p>
          <a:p>
            <a:pPr marL="85725" indent="0" algn="r">
              <a:buNone/>
              <a:defRPr/>
            </a:pPr>
            <a:r>
              <a:rPr lang="en-US" sz="1800" dirty="0"/>
              <a:t>Health Disparities in the United States, Donald Barr, MD , 2008 – Oxford English Dictionary</a:t>
            </a:r>
          </a:p>
          <a:p>
            <a:pPr>
              <a:defRPr/>
            </a:pP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224302854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2367</TotalTime>
  <Words>1277</Words>
  <Application>Microsoft Office PowerPoint</Application>
  <PresentationFormat>Widescreen</PresentationFormat>
  <Paragraphs>155</Paragraphs>
  <Slides>17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Retrospect</vt:lpstr>
      <vt:lpstr>Who are We?  Exploring Issues of Racial and Ethnic Identity</vt:lpstr>
      <vt:lpstr>Objectives</vt:lpstr>
      <vt:lpstr>Race</vt:lpstr>
      <vt:lpstr>Ethnicity</vt:lpstr>
      <vt:lpstr>Video Clip One</vt:lpstr>
      <vt:lpstr>Group Discussion</vt:lpstr>
      <vt:lpstr>Video Clip Two</vt:lpstr>
      <vt:lpstr>Group Discussion</vt:lpstr>
      <vt:lpstr>Disparity</vt:lpstr>
      <vt:lpstr>Disproportionality</vt:lpstr>
      <vt:lpstr>Anatomy of Disparities</vt:lpstr>
      <vt:lpstr>Example of Disparity in Utilization of Services</vt:lpstr>
      <vt:lpstr>Example of Disparity in Access to Services</vt:lpstr>
      <vt:lpstr>Example of Disproportionality in Child Welfare System</vt:lpstr>
      <vt:lpstr>Group Discussion</vt:lpstr>
      <vt:lpstr>Wrap-up and feedback from participants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Journey toward Cultural and Linguistic Competence</dc:title>
  <dc:creator>Blakely, Cassandra</dc:creator>
  <cp:lastModifiedBy>Blakely, Cassandra</cp:lastModifiedBy>
  <cp:revision>16</cp:revision>
  <dcterms:created xsi:type="dcterms:W3CDTF">2019-05-03T22:36:00Z</dcterms:created>
  <dcterms:modified xsi:type="dcterms:W3CDTF">2021-03-05T17:51:39Z</dcterms:modified>
</cp:coreProperties>
</file>