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15" r:id="rId1"/>
  </p:sldMasterIdLst>
  <p:notesMasterIdLst>
    <p:notesMasterId r:id="rId15"/>
  </p:notesMasterIdLst>
  <p:sldIdLst>
    <p:sldId id="321" r:id="rId2"/>
    <p:sldId id="280" r:id="rId3"/>
    <p:sldId id="281" r:id="rId4"/>
    <p:sldId id="260" r:id="rId5"/>
    <p:sldId id="282" r:id="rId6"/>
    <p:sldId id="261" r:id="rId7"/>
    <p:sldId id="262" r:id="rId8"/>
    <p:sldId id="263" r:id="rId9"/>
    <p:sldId id="264" r:id="rId10"/>
    <p:sldId id="283" r:id="rId11"/>
    <p:sldId id="284" r:id="rId12"/>
    <p:sldId id="285" r:id="rId13"/>
    <p:sldId id="278" r:id="rId14"/>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786" autoAdjust="0"/>
    <p:restoredTop sz="94660"/>
  </p:normalViewPr>
  <p:slideViewPr>
    <p:cSldViewPr snapToGrid="0">
      <p:cViewPr varScale="1">
        <p:scale>
          <a:sx n="87" d="100"/>
          <a:sy n="87" d="100"/>
        </p:scale>
        <p:origin x="538"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34B3BE8-11B8-46F2-AF1A-CE1A15E83E95}" type="datetimeFigureOut">
              <a:rPr lang="en-US" smtClean="0"/>
              <a:t>5/21/2019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CDE10DD-21D5-4091-A9A0-C1365A1BF691}" type="slidenum">
              <a:rPr lang="en-US" smtClean="0"/>
              <a:t>‹#›</a:t>
            </a:fld>
            <a:endParaRPr lang="en-US"/>
          </a:p>
        </p:txBody>
      </p:sp>
    </p:spTree>
    <p:extLst>
      <p:ext uri="{BB962C8B-B14F-4D97-AF65-F5344CB8AC3E}">
        <p14:creationId xmlns:p14="http://schemas.microsoft.com/office/powerpoint/2010/main" val="6410288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-Social Determinants of Health: are the physical, emotional, and social factors that surround our lives that help</a:t>
            </a:r>
            <a:r>
              <a:rPr lang="en-US" baseline="0" dirty="0"/>
              <a:t> us maintain good physical, psychological, and social health.  </a:t>
            </a:r>
          </a:p>
          <a:p>
            <a:endParaRPr lang="en-US" baseline="0" dirty="0"/>
          </a:p>
          <a:p>
            <a:r>
              <a:rPr lang="en-US" baseline="0" dirty="0"/>
              <a:t>-They include adequate supply of food and good nutrition; safe and affordable housing; employment in jobs that sustain us and provide adequate economic resources to live on; social connectedness with supportive people, family and friends; good quality education and educational opportunities; access and availability of affordable quality healthcare; and adequate transportation to be able to take care of our daily needs.</a:t>
            </a:r>
          </a:p>
          <a:p>
            <a:r>
              <a:rPr lang="en-US" baseline="0" dirty="0"/>
              <a:t>  </a:t>
            </a:r>
          </a:p>
          <a:p>
            <a:r>
              <a:rPr lang="en-US" baseline="0" dirty="0"/>
              <a:t>-Social determinants of health maintain and sustain us.  When they are missing, of poor quality, or in short supply we become less healthy.  </a:t>
            </a:r>
          </a:p>
          <a:p>
            <a:endParaRPr lang="en-US" baseline="0" dirty="0"/>
          </a:p>
          <a:p>
            <a:r>
              <a:rPr lang="en-US" baseline="0" dirty="0"/>
              <a:t>-Many times the distribution of social determinants of health affect groups positively or negatively leading to health and other disparities and ultimately they determine the length and quality of our lives.  </a:t>
            </a:r>
          </a:p>
          <a:p>
            <a:endParaRPr lang="en-US" baseline="0" dirty="0"/>
          </a:p>
          <a:p>
            <a:r>
              <a:rPr lang="en-US" baseline="0" dirty="0"/>
              <a:t>Discussion:  Can you give an example when one or more of these life enhancing resources has led to poorer health among your students and their families?  </a:t>
            </a:r>
          </a:p>
          <a:p>
            <a:endParaRPr lang="en-US" baseline="0" dirty="0"/>
          </a:p>
          <a:p>
            <a:r>
              <a:rPr lang="en-US" baseline="0" dirty="0"/>
              <a:t>What groups do you think are more negatively affected?  Do you see examples in your classroom?</a:t>
            </a:r>
            <a:endParaRPr lang="en-US" dirty="0"/>
          </a:p>
        </p:txBody>
      </p:sp>
      <p:sp>
        <p:nvSpPr>
          <p:cNvPr id="4" name="Slide Number Placeholder 3"/>
          <p:cNvSpPr>
            <a:spLocks noGrp="1"/>
          </p:cNvSpPr>
          <p:nvPr>
            <p:ph type="sldNum" sz="quarter" idx="10"/>
          </p:nvPr>
        </p:nvSpPr>
        <p:spPr/>
        <p:txBody>
          <a:bodyPr/>
          <a:lstStyle/>
          <a:p>
            <a:fld id="{D21954B5-2DD3-45D8-A066-CADCA8BFECA9}" type="slidenum">
              <a:rPr lang="en-US" smtClean="0"/>
              <a:t>4</a:t>
            </a:fld>
            <a:endParaRPr lang="en-US" dirty="0"/>
          </a:p>
        </p:txBody>
      </p:sp>
    </p:spTree>
    <p:extLst>
      <p:ext uri="{BB962C8B-B14F-4D97-AF65-F5344CB8AC3E}">
        <p14:creationId xmlns:p14="http://schemas.microsoft.com/office/powerpoint/2010/main" val="399536601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-It is projected that individuals from racial/ethnic groups</a:t>
            </a:r>
            <a:r>
              <a:rPr lang="en-US" baseline="0" dirty="0"/>
              <a:t> w</a:t>
            </a:r>
            <a:r>
              <a:rPr lang="en-US" dirty="0"/>
              <a:t>ill become the majority of the U.S. population in 2050 (comprising 60% of the population). </a:t>
            </a:r>
            <a:r>
              <a:rPr lang="en-US" sz="800" dirty="0"/>
              <a:t>13</a:t>
            </a:r>
            <a:r>
              <a:rPr lang="en-US" dirty="0"/>
              <a:t> </a:t>
            </a:r>
          </a:p>
          <a:p>
            <a:endParaRPr lang="en-US" dirty="0"/>
          </a:p>
          <a:p>
            <a:r>
              <a:rPr lang="en-US" dirty="0"/>
              <a:t>-These groups experience </a:t>
            </a:r>
          </a:p>
          <a:p>
            <a:pPr lvl="1"/>
            <a:r>
              <a:rPr lang="en-US" dirty="0"/>
              <a:t>-Worse health; and </a:t>
            </a:r>
          </a:p>
          <a:p>
            <a:pPr lvl="1"/>
            <a:r>
              <a:rPr lang="en-US" dirty="0"/>
              <a:t>-Less access to, and availability</a:t>
            </a:r>
            <a:r>
              <a:rPr lang="en-US" baseline="0" dirty="0"/>
              <a:t> of,</a:t>
            </a:r>
            <a:r>
              <a:rPr lang="en-US" dirty="0"/>
              <a:t> the social determinants or conditions that support health such as healthy food, good housing, good education, safe neighborhoods, environmentally</a:t>
            </a:r>
            <a:r>
              <a:rPr lang="en-US" baseline="0" dirty="0"/>
              <a:t> clean neighborhoods, </a:t>
            </a:r>
            <a:r>
              <a:rPr lang="en-US" dirty="0"/>
              <a:t>freedom from racism and other forms of discrimination. </a:t>
            </a:r>
          </a:p>
          <a:p>
            <a:pPr marL="0" marR="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indent="0" algn="l" defTabSz="914400" rtl="0" eaLnBrk="1" fontAlgn="auto" latinLnBrk="0" hangingPunct="1">
              <a:lnSpc>
                <a:spcPct val="100000"/>
              </a:lnSpc>
              <a:spcBef>
                <a:spcPts val="0"/>
              </a:spcBef>
              <a:spcAft>
                <a:spcPts val="0"/>
              </a:spcAft>
              <a:buClrTx/>
              <a:buSzTx/>
              <a:buFontTx/>
              <a:buNone/>
              <a:tabLst/>
              <a:defRPr/>
            </a:pPr>
            <a:r>
              <a:rPr lang="en-US" dirty="0"/>
              <a:t>-Health disparities become health inequities when they are a result of systematic and unjust</a:t>
            </a:r>
            <a:r>
              <a:rPr lang="en-US" baseline="0" dirty="0"/>
              <a:t> distribution of healthy conditions.  </a:t>
            </a:r>
            <a:endParaRPr lang="en-US" dirty="0"/>
          </a:p>
          <a:p>
            <a:endParaRPr lang="en-US" dirty="0"/>
          </a:p>
        </p:txBody>
      </p:sp>
      <p:sp>
        <p:nvSpPr>
          <p:cNvPr id="4" name="Slide Number Placeholder 3"/>
          <p:cNvSpPr>
            <a:spLocks noGrp="1"/>
          </p:cNvSpPr>
          <p:nvPr>
            <p:ph type="sldNum" sz="quarter" idx="10"/>
          </p:nvPr>
        </p:nvSpPr>
        <p:spPr/>
        <p:txBody>
          <a:bodyPr/>
          <a:lstStyle/>
          <a:p>
            <a:fld id="{D21954B5-2DD3-45D8-A066-CADCA8BFECA9}" type="slidenum">
              <a:rPr lang="en-US" smtClean="0"/>
              <a:t>6</a:t>
            </a:fld>
            <a:endParaRPr lang="en-US" dirty="0"/>
          </a:p>
        </p:txBody>
      </p:sp>
    </p:spTree>
    <p:extLst>
      <p:ext uri="{BB962C8B-B14F-4D97-AF65-F5344CB8AC3E}">
        <p14:creationId xmlns:p14="http://schemas.microsoft.com/office/powerpoint/2010/main" val="1769089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-Ultimately, our goal is not only good health for ourselves individually, but also for our</a:t>
            </a:r>
            <a:r>
              <a:rPr lang="en-US" baseline="0" dirty="0"/>
              <a:t> communities.  Therefore, by improving our social determinants of health as communities, we get closer to achieving health equity for ourselves and others in our communities.</a:t>
            </a:r>
          </a:p>
          <a:p>
            <a:endParaRPr lang="en-US" baseline="0" dirty="0"/>
          </a:p>
          <a:p>
            <a:r>
              <a:rPr lang="en-US" baseline="0" dirty="0"/>
              <a:t>-The next slide will show you a picture contrasting an unhealthy community with a healthy community. </a:t>
            </a:r>
            <a:endParaRPr lang="en-US" dirty="0"/>
          </a:p>
        </p:txBody>
      </p:sp>
      <p:sp>
        <p:nvSpPr>
          <p:cNvPr id="4" name="Slide Number Placeholder 3"/>
          <p:cNvSpPr>
            <a:spLocks noGrp="1"/>
          </p:cNvSpPr>
          <p:nvPr>
            <p:ph type="sldNum" sz="quarter" idx="10"/>
          </p:nvPr>
        </p:nvSpPr>
        <p:spPr/>
        <p:txBody>
          <a:bodyPr/>
          <a:lstStyle/>
          <a:p>
            <a:fld id="{D21954B5-2DD3-45D8-A066-CADCA8BFECA9}" type="slidenum">
              <a:rPr lang="en-US" smtClean="0"/>
              <a:t>7</a:t>
            </a:fld>
            <a:endParaRPr lang="en-US" dirty="0"/>
          </a:p>
        </p:txBody>
      </p:sp>
    </p:spTree>
    <p:extLst>
      <p:ext uri="{BB962C8B-B14F-4D97-AF65-F5344CB8AC3E}">
        <p14:creationId xmlns:p14="http://schemas.microsoft.com/office/powerpoint/2010/main" val="41789844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a</a:t>
            </a:r>
            <a:r>
              <a:rPr lang="en-US" baseline="0" dirty="0"/>
              <a:t> graphic example of the role of social determinants of health.  </a:t>
            </a:r>
          </a:p>
          <a:p>
            <a:endParaRPr lang="en-US" baseline="0" dirty="0"/>
          </a:p>
          <a:p>
            <a:r>
              <a:rPr lang="en-US" baseline="0" dirty="0"/>
              <a:t>-The diseased tree on the left shows a community with a weak root system consisting of discrimination, institutional racism, unemployment, poverty, poor quality schools and other unhealthy social determinants of health, all of which lead to poor health, substance abuse and violence.</a:t>
            </a:r>
          </a:p>
          <a:p>
            <a:endParaRPr lang="en-US" baseline="0" dirty="0"/>
          </a:p>
          <a:p>
            <a:r>
              <a:rPr lang="en-US" baseline="0" dirty="0"/>
              <a:t>-The tree on the right depicts a community that has a strong root system, one that has quality housing and education, access to healthcare and jobs, adequate access to food and good nutrition, clean environment (no toxic spills/dumps), along with access to social supports, sense of community and participation, and political influence, all of which increase the health of the community and reduce disease and mental health conditions and lead to healthier lives and longer living.  The incidence of poor outcomes (smaller print in the green leaves) is lessened as a result.  </a:t>
            </a:r>
          </a:p>
          <a:p>
            <a:endParaRPr lang="en-US" baseline="0" dirty="0"/>
          </a:p>
          <a:p>
            <a:pPr marL="0" marR="0" indent="0" algn="l" defTabSz="914400" rtl="0" eaLnBrk="1" fontAlgn="auto" latinLnBrk="0" hangingPunct="1">
              <a:lnSpc>
                <a:spcPct val="100000"/>
              </a:lnSpc>
              <a:spcBef>
                <a:spcPts val="0"/>
              </a:spcBef>
              <a:spcAft>
                <a:spcPts val="0"/>
              </a:spcAft>
              <a:buClrTx/>
              <a:buSzTx/>
              <a:buFontTx/>
              <a:buNone/>
              <a:tabLst/>
              <a:defRPr/>
            </a:pPr>
            <a:r>
              <a:rPr lang="en-US" baseline="0" dirty="0"/>
              <a:t>Discussion:  What is it like in your community or your school’s community?  Do you see both healthy and unhealthy social determinants of health that contribute to the health or lack of health in the community?  Give some examples of what contributes positively and what contributes in a negative way.</a:t>
            </a:r>
          </a:p>
          <a:p>
            <a:endParaRPr lang="en-US" baseline="0" dirty="0"/>
          </a:p>
          <a:p>
            <a:r>
              <a:rPr lang="en-US" baseline="0" dirty="0"/>
              <a:t>-In our next slide we will discuss the school determinants of health and your role as educators in your community’s health.</a:t>
            </a:r>
          </a:p>
          <a:p>
            <a:endParaRPr lang="en-US" baseline="0" dirty="0"/>
          </a:p>
        </p:txBody>
      </p:sp>
      <p:sp>
        <p:nvSpPr>
          <p:cNvPr id="4" name="Slide Number Placeholder 3"/>
          <p:cNvSpPr>
            <a:spLocks noGrp="1"/>
          </p:cNvSpPr>
          <p:nvPr>
            <p:ph type="sldNum" sz="quarter" idx="10"/>
          </p:nvPr>
        </p:nvSpPr>
        <p:spPr/>
        <p:txBody>
          <a:bodyPr/>
          <a:lstStyle/>
          <a:p>
            <a:fld id="{D21954B5-2DD3-45D8-A066-CADCA8BFECA9}" type="slidenum">
              <a:rPr lang="en-US" smtClean="0"/>
              <a:t>8</a:t>
            </a:fld>
            <a:endParaRPr lang="en-US" dirty="0"/>
          </a:p>
        </p:txBody>
      </p:sp>
    </p:spTree>
    <p:extLst>
      <p:ext uri="{BB962C8B-B14F-4D97-AF65-F5344CB8AC3E}">
        <p14:creationId xmlns:p14="http://schemas.microsoft.com/office/powerpoint/2010/main" val="364051106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t>•	Studies across the world have found significant associations between community determinants and over-all health and well-being.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Physical and structural environment examples that are associated with poor physical health, include: Inadequate activity space, little access to recreation facilities, high presence of tobacco smoke, radon, asbestos, mold, rodent infestation, and biological contaminants.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Health policies that impact community determinants of health include: Policies that include high-quality health programs that integrate comprehensive and culturally competent sets of services, and practices that meet the health and safety needs of diverse community members can have positive impacts on health behaviors including the use of drugs and tobacco; they can also improve physical health, and overall functioning.</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Health programs and adequate workforce such as: having community health workers and other specialists including mental health specialists and services that are accessible and culturally as well as linguistically appropriate are associated with better physical and mental health outcomes. </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a:t>•	Community climate such as: opportunities for engagement with community members, community involvement, and building of social capital can also be effective. </a:t>
            </a:r>
          </a:p>
          <a:p>
            <a:r>
              <a:rPr lang="en-US" dirty="0"/>
              <a:t>Availability and access to services and supports to meet specific needs.</a:t>
            </a:r>
          </a:p>
        </p:txBody>
      </p:sp>
      <p:sp>
        <p:nvSpPr>
          <p:cNvPr id="4" name="Slide Number Placeholder 3"/>
          <p:cNvSpPr>
            <a:spLocks noGrp="1"/>
          </p:cNvSpPr>
          <p:nvPr>
            <p:ph type="sldNum" sz="quarter" idx="10"/>
          </p:nvPr>
        </p:nvSpPr>
        <p:spPr/>
        <p:txBody>
          <a:bodyPr/>
          <a:lstStyle/>
          <a:p>
            <a:fld id="{D21954B5-2DD3-45D8-A066-CADCA8BFECA9}" type="slidenum">
              <a:rPr lang="en-US" smtClean="0"/>
              <a:t>9</a:t>
            </a:fld>
            <a:endParaRPr lang="en-US" dirty="0"/>
          </a:p>
        </p:txBody>
      </p:sp>
    </p:spTree>
    <p:extLst>
      <p:ext uri="{BB962C8B-B14F-4D97-AF65-F5344CB8AC3E}">
        <p14:creationId xmlns:p14="http://schemas.microsoft.com/office/powerpoint/2010/main" val="27226569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7D39D9B3-30C0-4AF2-B848-541BA5A725B0}" type="slidenum">
              <a:rPr lang="en-US" smtClean="0"/>
              <a:t>10</a:t>
            </a:fld>
            <a:endParaRPr lang="en-US"/>
          </a:p>
        </p:txBody>
      </p:sp>
    </p:spTree>
    <p:extLst>
      <p:ext uri="{BB962C8B-B14F-4D97-AF65-F5344CB8AC3E}">
        <p14:creationId xmlns:p14="http://schemas.microsoft.com/office/powerpoint/2010/main" val="130552035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5340998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7596139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39537187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3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51" cy="6858000"/>
          </a:xfrm>
          <a:prstGeom prst="rect">
            <a:avLst/>
          </a:prstGeom>
        </p:spPr>
      </p:pic>
      <p:sp>
        <p:nvSpPr>
          <p:cNvPr id="6" name="Slide Number"/>
          <p:cNvSpPr>
            <a:spLocks noGrp="1"/>
          </p:cNvSpPr>
          <p:nvPr userDrawn="1">
            <p:ph type="sldNum" sz="quarter" idx="12"/>
          </p:nvPr>
        </p:nvSpPr>
        <p:spPr>
          <a:xfrm>
            <a:off x="11928784" y="6631297"/>
            <a:ext cx="153889" cy="115416"/>
          </a:xfrm>
        </p:spPr>
        <p:txBody>
          <a:bodyPr/>
          <a:lstStyle>
            <a:lvl1pPr>
              <a:defRPr>
                <a:solidFill>
                  <a:schemeClr val="bg1"/>
                </a:solidFill>
              </a:defRPr>
            </a:lvl1pPr>
          </a:lstStyle>
          <a:p>
            <a:fld id="{BABF4E83-61DB-418F-A99F-17BC9BB58EF6}" type="slidenum">
              <a:rPr lang="en-US" smtClean="0"/>
              <a:pPr/>
              <a:t>‹#›</a:t>
            </a:fld>
            <a:endParaRPr lang="en-US" dirty="0"/>
          </a:p>
        </p:txBody>
      </p:sp>
      <p:sp>
        <p:nvSpPr>
          <p:cNvPr id="4" name="Title 3"/>
          <p:cNvSpPr>
            <a:spLocks noGrp="1"/>
          </p:cNvSpPr>
          <p:nvPr>
            <p:ph type="title" hasCustomPrompt="1"/>
          </p:nvPr>
        </p:nvSpPr>
        <p:spPr>
          <a:xfrm>
            <a:off x="457200" y="1042416"/>
            <a:ext cx="8531352" cy="2852928"/>
          </a:xfrm>
        </p:spPr>
        <p:txBody>
          <a:bodyPr>
            <a:normAutofit/>
          </a:bodyPr>
          <a:lstStyle>
            <a:lvl1pPr>
              <a:defRPr sz="4200">
                <a:solidFill>
                  <a:schemeClr val="bg1"/>
                </a:solidFill>
              </a:defRPr>
            </a:lvl1pPr>
          </a:lstStyle>
          <a:p>
            <a:r>
              <a:rPr lang="en-US" dirty="0"/>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233922078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userDrawn="1">
  <p:cSld name="2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51" cy="6858000"/>
          </a:xfrm>
          <a:prstGeom prst="rect">
            <a:avLst/>
          </a:prstGeom>
        </p:spPr>
      </p:pic>
      <p:sp>
        <p:nvSpPr>
          <p:cNvPr id="6" name="Slide Number"/>
          <p:cNvSpPr>
            <a:spLocks noGrp="1"/>
          </p:cNvSpPr>
          <p:nvPr userDrawn="1">
            <p:ph type="sldNum" sz="quarter" idx="12"/>
          </p:nvPr>
        </p:nvSpPr>
        <p:spPr>
          <a:xfrm>
            <a:off x="11928784" y="6631297"/>
            <a:ext cx="153889" cy="115416"/>
          </a:xfrm>
        </p:spPr>
        <p:txBody>
          <a:bodyPr/>
          <a:lstStyle>
            <a:lvl1pPr>
              <a:defRPr>
                <a:solidFill>
                  <a:schemeClr val="bg1"/>
                </a:solidFill>
              </a:defRPr>
            </a:lvl1pPr>
          </a:lstStyle>
          <a:p>
            <a:fld id="{BABF4E83-61DB-418F-A99F-17BC9BB58EF6}" type="slidenum">
              <a:rPr lang="en-US" smtClean="0"/>
              <a:pPr/>
              <a:t>‹#›</a:t>
            </a:fld>
            <a:endParaRPr lang="en-US" dirty="0"/>
          </a:p>
        </p:txBody>
      </p:sp>
      <p:sp>
        <p:nvSpPr>
          <p:cNvPr id="4" name="Title 3"/>
          <p:cNvSpPr>
            <a:spLocks noGrp="1"/>
          </p:cNvSpPr>
          <p:nvPr>
            <p:ph type="title" hasCustomPrompt="1"/>
          </p:nvPr>
        </p:nvSpPr>
        <p:spPr>
          <a:xfrm>
            <a:off x="457200" y="1042416"/>
            <a:ext cx="8531352" cy="2852928"/>
          </a:xfrm>
        </p:spPr>
        <p:txBody>
          <a:bodyPr>
            <a:normAutofit/>
          </a:bodyPr>
          <a:lstStyle>
            <a:lvl1pPr>
              <a:defRPr sz="4200">
                <a:solidFill>
                  <a:schemeClr val="bg1"/>
                </a:solidFill>
              </a:defRPr>
            </a:lvl1pPr>
          </a:lstStyle>
          <a:p>
            <a:r>
              <a:rPr lang="en-US" dirty="0"/>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336861346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userDrawn="1">
  <p:cSld name="4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51" cy="6858000"/>
          </a:xfrm>
          <a:prstGeom prst="rect">
            <a:avLst/>
          </a:prstGeom>
        </p:spPr>
      </p:pic>
      <p:sp>
        <p:nvSpPr>
          <p:cNvPr id="6" name="Slide Number"/>
          <p:cNvSpPr>
            <a:spLocks noGrp="1"/>
          </p:cNvSpPr>
          <p:nvPr userDrawn="1">
            <p:ph type="sldNum" sz="quarter" idx="12"/>
          </p:nvPr>
        </p:nvSpPr>
        <p:spPr>
          <a:xfrm>
            <a:off x="11928784" y="6631297"/>
            <a:ext cx="153889" cy="115416"/>
          </a:xfrm>
        </p:spPr>
        <p:txBody>
          <a:bodyPr/>
          <a:lstStyle>
            <a:lvl1pPr>
              <a:defRPr>
                <a:solidFill>
                  <a:schemeClr val="bg1"/>
                </a:solidFill>
              </a:defRPr>
            </a:lvl1pPr>
          </a:lstStyle>
          <a:p>
            <a:fld id="{BABF4E83-61DB-418F-A99F-17BC9BB58EF6}" type="slidenum">
              <a:rPr lang="en-US" smtClean="0"/>
              <a:pPr/>
              <a:t>‹#›</a:t>
            </a:fld>
            <a:endParaRPr lang="en-US" dirty="0"/>
          </a:p>
        </p:txBody>
      </p:sp>
      <p:sp>
        <p:nvSpPr>
          <p:cNvPr id="4" name="Title 3"/>
          <p:cNvSpPr>
            <a:spLocks noGrp="1"/>
          </p:cNvSpPr>
          <p:nvPr>
            <p:ph type="title" hasCustomPrompt="1"/>
          </p:nvPr>
        </p:nvSpPr>
        <p:spPr>
          <a:xfrm>
            <a:off x="457200" y="1042416"/>
            <a:ext cx="8531352" cy="2852928"/>
          </a:xfrm>
        </p:spPr>
        <p:txBody>
          <a:bodyPr>
            <a:normAutofit/>
          </a:bodyPr>
          <a:lstStyle>
            <a:lvl1pPr>
              <a:defRPr sz="4200">
                <a:solidFill>
                  <a:schemeClr val="bg1"/>
                </a:solidFill>
              </a:defRPr>
            </a:lvl1pPr>
          </a:lstStyle>
          <a:p>
            <a:r>
              <a:rPr lang="en-US" dirty="0"/>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171963140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userDrawn="1">
  <p:cSld name="1_Section Header">
    <p:spTree>
      <p:nvGrpSpPr>
        <p:cNvPr id="1" name=""/>
        <p:cNvGrpSpPr/>
        <p:nvPr/>
      </p:nvGrpSpPr>
      <p:grpSpPr>
        <a:xfrm>
          <a:off x="0" y="0"/>
          <a:ext cx="0" cy="0"/>
          <a:chOff x="0" y="0"/>
          <a:chExt cx="0" cy="0"/>
        </a:xfrm>
      </p:grpSpPr>
      <p:pic>
        <p:nvPicPr>
          <p:cNvPr id="8" name="Picture 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 y="0"/>
            <a:ext cx="12188951" cy="6858000"/>
          </a:xfrm>
          <a:prstGeom prst="rect">
            <a:avLst/>
          </a:prstGeom>
        </p:spPr>
      </p:pic>
      <p:sp>
        <p:nvSpPr>
          <p:cNvPr id="6" name="Slide Number"/>
          <p:cNvSpPr>
            <a:spLocks noGrp="1"/>
          </p:cNvSpPr>
          <p:nvPr userDrawn="1">
            <p:ph type="sldNum" sz="quarter" idx="12"/>
          </p:nvPr>
        </p:nvSpPr>
        <p:spPr>
          <a:xfrm>
            <a:off x="11928784" y="6631297"/>
            <a:ext cx="153889" cy="115416"/>
          </a:xfrm>
        </p:spPr>
        <p:txBody>
          <a:bodyPr/>
          <a:lstStyle>
            <a:lvl1pPr>
              <a:defRPr>
                <a:solidFill>
                  <a:schemeClr val="bg1"/>
                </a:solidFill>
              </a:defRPr>
            </a:lvl1pPr>
          </a:lstStyle>
          <a:p>
            <a:fld id="{BABF4E83-61DB-418F-A99F-17BC9BB58EF6}" type="slidenum">
              <a:rPr lang="en-US" smtClean="0"/>
              <a:pPr/>
              <a:t>‹#›</a:t>
            </a:fld>
            <a:endParaRPr lang="en-US" dirty="0"/>
          </a:p>
        </p:txBody>
      </p:sp>
      <p:sp>
        <p:nvSpPr>
          <p:cNvPr id="4" name="Title 3"/>
          <p:cNvSpPr>
            <a:spLocks noGrp="1"/>
          </p:cNvSpPr>
          <p:nvPr>
            <p:ph type="title" hasCustomPrompt="1"/>
          </p:nvPr>
        </p:nvSpPr>
        <p:spPr>
          <a:xfrm>
            <a:off x="457200" y="1042416"/>
            <a:ext cx="8531352" cy="2852928"/>
          </a:xfrm>
        </p:spPr>
        <p:txBody>
          <a:bodyPr>
            <a:normAutofit/>
          </a:bodyPr>
          <a:lstStyle>
            <a:lvl1pPr>
              <a:defRPr sz="4200">
                <a:solidFill>
                  <a:schemeClr val="bg1"/>
                </a:solidFill>
              </a:defRPr>
            </a:lvl1pPr>
          </a:lstStyle>
          <a:p>
            <a:r>
              <a:rPr lang="en-US" dirty="0"/>
              <a:t>Section Header (Divider) Title</a:t>
            </a:r>
          </a:p>
        </p:txBody>
      </p:sp>
      <p:sp>
        <p:nvSpPr>
          <p:cNvPr id="9" name="Text Placeholder 8"/>
          <p:cNvSpPr>
            <a:spLocks noGrp="1"/>
          </p:cNvSpPr>
          <p:nvPr>
            <p:ph type="body" sz="quarter" idx="13" hasCustomPrompt="1"/>
          </p:nvPr>
        </p:nvSpPr>
        <p:spPr>
          <a:xfrm>
            <a:off x="457200" y="3922776"/>
            <a:ext cx="8531352" cy="1499616"/>
          </a:xfrm>
        </p:spPr>
        <p:txBody>
          <a:bodyPr/>
          <a:lstStyle>
            <a:lvl1pPr marL="0" indent="0">
              <a:spcBef>
                <a:spcPts val="0"/>
              </a:spcBef>
              <a:buNone/>
              <a:defRPr>
                <a:solidFill>
                  <a:schemeClr val="bg1"/>
                </a:solidFill>
              </a:defRPr>
            </a:lvl1pPr>
            <a:lvl2pPr marL="240030" indent="0">
              <a:spcBef>
                <a:spcPts val="0"/>
              </a:spcBef>
              <a:buNone/>
              <a:defRPr>
                <a:solidFill>
                  <a:schemeClr val="bg1"/>
                </a:solidFill>
              </a:defRPr>
            </a:lvl2pPr>
            <a:lvl3pPr marL="514350" indent="0">
              <a:spcBef>
                <a:spcPts val="0"/>
              </a:spcBef>
              <a:buNone/>
              <a:defRPr>
                <a:solidFill>
                  <a:schemeClr val="bg1"/>
                </a:solidFill>
              </a:defRPr>
            </a:lvl3pPr>
            <a:lvl4pPr marL="754380" indent="0">
              <a:spcBef>
                <a:spcPts val="0"/>
              </a:spcBef>
              <a:buNone/>
              <a:defRPr>
                <a:solidFill>
                  <a:schemeClr val="bg1"/>
                </a:solidFill>
              </a:defRPr>
            </a:lvl4pPr>
            <a:lvl5pPr marL="994410" indent="0">
              <a:spcBef>
                <a:spcPts val="0"/>
              </a:spcBef>
              <a:buNone/>
              <a:defRPr>
                <a:solidFill>
                  <a:schemeClr val="bg1"/>
                </a:solidFill>
              </a:defRPr>
            </a:lvl5pPr>
          </a:lstStyle>
          <a:p>
            <a:pPr lvl="0"/>
            <a:r>
              <a:rPr lang="en-US" dirty="0"/>
              <a:t>Additional information about this section (optional)</a:t>
            </a:r>
          </a:p>
        </p:txBody>
      </p:sp>
    </p:spTree>
    <p:extLst>
      <p:ext uri="{BB962C8B-B14F-4D97-AF65-F5344CB8AC3E}">
        <p14:creationId xmlns:p14="http://schemas.microsoft.com/office/powerpoint/2010/main" val="337716607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48A87A34-81AB-432B-8DAE-1953F412C126}" type="datetimeFigureOut">
              <a:rPr lang="en-US" smtClean="0"/>
              <a:pPr/>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569575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6D22F896-40B5-4ADD-8801-0D06FADFA095}" type="slidenum">
              <a:rPr lang="en-US" smtClean="0"/>
              <a:t>‹#›</a:t>
            </a:fld>
            <a:endParaRPr lang="en-US" dirty="0"/>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2215089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8668789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3599616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12963404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48A87A34-81AB-432B-8DAE-1953F412C126}" type="datetimeFigureOut">
              <a:rPr lang="en-US" smtClean="0"/>
              <a:t>5/21/2019</a:t>
            </a:fld>
            <a:endParaRPr lang="en-US" dirty="0"/>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dirty="0"/>
          </a:p>
        </p:txBody>
      </p:sp>
      <p:sp>
        <p:nvSpPr>
          <p:cNvPr id="9" name="Slide Number Placeholder 8"/>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732285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48A87A34-81AB-432B-8DAE-1953F412C126}" type="datetimeFigureOut">
              <a:rPr lang="en-US" smtClean="0"/>
              <a:t>5/21/2019</a:t>
            </a:fld>
            <a:endParaRPr lang="en-US" dirty="0"/>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6D22F896-40B5-4ADD-8801-0D06FADFA095}" type="slidenum">
              <a:rPr lang="en-US" smtClean="0"/>
              <a:t>‹#›</a:t>
            </a:fld>
            <a:endParaRPr lang="en-US" dirty="0"/>
          </a:p>
        </p:txBody>
      </p:sp>
    </p:spTree>
    <p:extLst>
      <p:ext uri="{BB962C8B-B14F-4D97-AF65-F5344CB8AC3E}">
        <p14:creationId xmlns:p14="http://schemas.microsoft.com/office/powerpoint/2010/main" val="108883473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48A87A34-81AB-432B-8DAE-1953F412C126}" type="datetimeFigureOut">
              <a:rPr lang="en-US" smtClean="0"/>
              <a:pPr/>
              <a:t>5/21/2019</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6D22F896-40B5-4ADD-8801-0D06FADFA095}" type="slidenum">
              <a:rPr lang="en-US" smtClean="0"/>
              <a:t>‹#›</a:t>
            </a:fld>
            <a:endParaRPr lang="en-US" dirty="0"/>
          </a:p>
        </p:txBody>
      </p:sp>
    </p:spTree>
    <p:extLst>
      <p:ext uri="{BB962C8B-B14F-4D97-AF65-F5344CB8AC3E}">
        <p14:creationId xmlns:p14="http://schemas.microsoft.com/office/powerpoint/2010/main" val="28247175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48A87A34-81AB-432B-8DAE-1953F412C126}" type="datetimeFigureOut">
              <a:rPr lang="en-US" smtClean="0"/>
              <a:pPr/>
              <a:t>5/21/2019</a:t>
            </a:fld>
            <a:endParaRPr lang="en-US" dirty="0"/>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6D22F896-40B5-4ADD-8801-0D06FADFA095}" type="slidenum">
              <a:rPr lang="en-US" smtClean="0"/>
              <a:pPr/>
              <a:t>‹#›</a:t>
            </a:fld>
            <a:endParaRPr lang="en-US" dirty="0"/>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85439442"/>
      </p:ext>
    </p:extLst>
  </p:cSld>
  <p:clrMap bg1="lt1" tx1="dk1" bg2="lt2" tx2="dk2" accent1="accent1" accent2="accent2" accent3="accent3" accent4="accent4" accent5="accent5" accent6="accent6" hlink="hlink" folHlink="folHlink"/>
  <p:sldLayoutIdLst>
    <p:sldLayoutId id="2147483716" r:id="rId1"/>
    <p:sldLayoutId id="2147483717" r:id="rId2"/>
    <p:sldLayoutId id="2147483718" r:id="rId3"/>
    <p:sldLayoutId id="2147483719" r:id="rId4"/>
    <p:sldLayoutId id="2147483720" r:id="rId5"/>
    <p:sldLayoutId id="2147483721" r:id="rId6"/>
    <p:sldLayoutId id="2147483722" r:id="rId7"/>
    <p:sldLayoutId id="2147483723" r:id="rId8"/>
    <p:sldLayoutId id="2147483724" r:id="rId9"/>
    <p:sldLayoutId id="2147483725" r:id="rId10"/>
    <p:sldLayoutId id="2147483726" r:id="rId11"/>
    <p:sldLayoutId id="2147483727" r:id="rId12"/>
    <p:sldLayoutId id="2147483662" r:id="rId13"/>
    <p:sldLayoutId id="2147483664" r:id="rId14"/>
    <p:sldLayoutId id="2147483728" r:id="rId15"/>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svg"/><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www.cdc.gov/socialdeterminants/index.htm"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525716" y="758952"/>
            <a:ext cx="7629964" cy="3566160"/>
          </a:xfrm>
        </p:spPr>
        <p:txBody>
          <a:bodyPr>
            <a:normAutofit/>
          </a:bodyPr>
          <a:lstStyle/>
          <a:p>
            <a:r>
              <a:rPr lang="en-US" sz="6600" b="1" dirty="0"/>
              <a:t>Social Determinants: Implications for Service Delivery</a:t>
            </a:r>
            <a:endParaRPr lang="en-US" sz="6200" b="1" dirty="0"/>
          </a:p>
        </p:txBody>
      </p:sp>
      <p:pic>
        <p:nvPicPr>
          <p:cNvPr id="6" name="Graphic 5" descr="Chat">
            <a:extLst>
              <a:ext uri="{FF2B5EF4-FFF2-40B4-BE49-F238E27FC236}">
                <a16:creationId xmlns:a16="http://schemas.microsoft.com/office/drawing/2014/main" id="{60AA066F-27BB-439F-9842-0EC2D3C263EF}"/>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29818" y="1944907"/>
            <a:ext cx="2449486" cy="2449486"/>
          </a:xfrm>
          <a:prstGeom prst="rect">
            <a:avLst/>
          </a:prstGeom>
        </p:spPr>
      </p:pic>
      <p:sp>
        <p:nvSpPr>
          <p:cNvPr id="10" name="Subtitle 4">
            <a:extLst>
              <a:ext uri="{FF2B5EF4-FFF2-40B4-BE49-F238E27FC236}">
                <a16:creationId xmlns:a16="http://schemas.microsoft.com/office/drawing/2014/main" id="{1A054E14-D48D-446D-B7FA-9DC7B78AE200}"/>
              </a:ext>
            </a:extLst>
          </p:cNvPr>
          <p:cNvSpPr>
            <a:spLocks noGrp="1"/>
          </p:cNvSpPr>
          <p:nvPr>
            <p:ph type="subTitle" idx="1"/>
          </p:nvPr>
        </p:nvSpPr>
        <p:spPr>
          <a:xfrm>
            <a:off x="1100051" y="4455621"/>
            <a:ext cx="10058400" cy="1143000"/>
          </a:xfrm>
        </p:spPr>
        <p:txBody>
          <a:bodyPr/>
          <a:lstStyle/>
          <a:p>
            <a:r>
              <a:rPr lang="en-US" dirty="0"/>
              <a:t>Presenters NAME, TITLE</a:t>
            </a:r>
          </a:p>
          <a:p>
            <a:r>
              <a:rPr lang="en-US" dirty="0"/>
              <a:t>DATE</a:t>
            </a:r>
          </a:p>
        </p:txBody>
      </p:sp>
    </p:spTree>
    <p:extLst>
      <p:ext uri="{BB962C8B-B14F-4D97-AF65-F5344CB8AC3E}">
        <p14:creationId xmlns:p14="http://schemas.microsoft.com/office/powerpoint/2010/main" val="32348058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p>
        </p:txBody>
      </p:sp>
      <p:sp>
        <p:nvSpPr>
          <p:cNvPr id="3" name="Content Placeholder 2"/>
          <p:cNvSpPr>
            <a:spLocks noGrp="1"/>
          </p:cNvSpPr>
          <p:nvPr>
            <p:ph idx="1"/>
          </p:nvPr>
        </p:nvSpPr>
        <p:spPr/>
        <p:txBody>
          <a:bodyPr>
            <a:normAutofit/>
          </a:bodyPr>
          <a:lstStyle/>
          <a:p>
            <a:pPr marL="457200" lvl="0" indent="-457200">
              <a:buFont typeface="+mj-lt"/>
              <a:buAutoNum type="arabicPeriod"/>
            </a:pPr>
            <a:r>
              <a:rPr lang="en-US" sz="2400" dirty="0"/>
              <a:t>What is it like in your community? </a:t>
            </a:r>
          </a:p>
          <a:p>
            <a:pPr marL="457200" lvl="0" indent="-457200">
              <a:buFont typeface="+mj-lt"/>
              <a:buAutoNum type="arabicPeriod"/>
            </a:pPr>
            <a:r>
              <a:rPr lang="en-US" sz="2400" dirty="0"/>
              <a:t>Do you see both healthy and unhealthy social determinants of health that contribute to the health or lack of health in the community? </a:t>
            </a:r>
          </a:p>
          <a:p>
            <a:pPr marL="457200" lvl="0" indent="-457200">
              <a:buFont typeface="+mj-lt"/>
              <a:buAutoNum type="arabicPeriod"/>
            </a:pPr>
            <a:r>
              <a:rPr lang="en-US" sz="2400" dirty="0"/>
              <a:t>Give some examples of what contributes positively and what contributes in a negative way.</a:t>
            </a:r>
          </a:p>
          <a:p>
            <a:pPr marL="457200" indent="-457200">
              <a:buFont typeface="+mj-lt"/>
              <a:buAutoNum type="arabicPeriod"/>
            </a:pPr>
            <a:endParaRPr lang="en-US" sz="2400" dirty="0"/>
          </a:p>
        </p:txBody>
      </p:sp>
    </p:spTree>
    <p:extLst>
      <p:ext uri="{BB962C8B-B14F-4D97-AF65-F5344CB8AC3E}">
        <p14:creationId xmlns:p14="http://schemas.microsoft.com/office/powerpoint/2010/main" val="300439339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Reflections</a:t>
            </a:r>
          </a:p>
        </p:txBody>
      </p:sp>
      <p:sp>
        <p:nvSpPr>
          <p:cNvPr id="3" name="Content Placeholder 2"/>
          <p:cNvSpPr>
            <a:spLocks noGrp="1"/>
          </p:cNvSpPr>
          <p:nvPr>
            <p:ph idx="1"/>
          </p:nvPr>
        </p:nvSpPr>
        <p:spPr>
          <a:xfrm>
            <a:off x="1299503" y="3314050"/>
            <a:ext cx="10058400" cy="4023360"/>
          </a:xfrm>
        </p:spPr>
        <p:txBody>
          <a:bodyPr>
            <a:normAutofit/>
          </a:bodyPr>
          <a:lstStyle/>
          <a:p>
            <a:pPr marL="0" indent="0">
              <a:buNone/>
            </a:pPr>
            <a:r>
              <a:rPr lang="en-US" sz="2400" dirty="0"/>
              <a:t>Write down two (2) actions you will take to address social determinants of health as it applies to your work.</a:t>
            </a:r>
          </a:p>
          <a:p>
            <a:endParaRPr lang="en-US" sz="2400" dirty="0"/>
          </a:p>
        </p:txBody>
      </p:sp>
    </p:spTree>
    <p:extLst>
      <p:ext uri="{BB962C8B-B14F-4D97-AF65-F5344CB8AC3E}">
        <p14:creationId xmlns:p14="http://schemas.microsoft.com/office/powerpoint/2010/main" val="239295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Wrap-up and Summary</a:t>
            </a:r>
          </a:p>
        </p:txBody>
      </p:sp>
      <p:sp>
        <p:nvSpPr>
          <p:cNvPr id="3" name="Content Placeholder 2"/>
          <p:cNvSpPr>
            <a:spLocks noGrp="1"/>
          </p:cNvSpPr>
          <p:nvPr>
            <p:ph type="body" idx="1"/>
          </p:nvPr>
        </p:nvSpPr>
        <p:spPr/>
        <p:txBody>
          <a:bodyPr/>
          <a:lstStyle/>
          <a:p>
            <a:r>
              <a:rPr lang="en-US" dirty="0"/>
              <a:t>Post Survey – Handout 2</a:t>
            </a:r>
          </a:p>
        </p:txBody>
      </p:sp>
    </p:spTree>
    <p:extLst>
      <p:ext uri="{BB962C8B-B14F-4D97-AF65-F5344CB8AC3E}">
        <p14:creationId xmlns:p14="http://schemas.microsoft.com/office/powerpoint/2010/main" val="44585668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idx="4294967295"/>
          </p:nvPr>
        </p:nvSpPr>
        <p:spPr>
          <a:xfrm>
            <a:off x="3482121" y="2380152"/>
            <a:ext cx="4357687" cy="1717675"/>
          </a:xfrm>
        </p:spPr>
        <p:txBody>
          <a:bodyPr>
            <a:normAutofit/>
          </a:bodyPr>
          <a:lstStyle/>
          <a:p>
            <a:r>
              <a:rPr lang="en-US" dirty="0"/>
              <a:t>Thank you!</a:t>
            </a:r>
          </a:p>
        </p:txBody>
      </p:sp>
    </p:spTree>
    <p:extLst>
      <p:ext uri="{BB962C8B-B14F-4D97-AF65-F5344CB8AC3E}">
        <p14:creationId xmlns:p14="http://schemas.microsoft.com/office/powerpoint/2010/main" val="7662466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600" dirty="0"/>
              <a:t>Introductions</a:t>
            </a:r>
          </a:p>
        </p:txBody>
      </p:sp>
      <p:sp>
        <p:nvSpPr>
          <p:cNvPr id="3" name="Content Placeholder 2"/>
          <p:cNvSpPr>
            <a:spLocks noGrp="1"/>
          </p:cNvSpPr>
          <p:nvPr>
            <p:ph idx="1"/>
          </p:nvPr>
        </p:nvSpPr>
        <p:spPr/>
        <p:txBody>
          <a:bodyPr>
            <a:normAutofit/>
          </a:bodyPr>
          <a:lstStyle/>
          <a:p>
            <a:r>
              <a:rPr lang="en-US" sz="2800" dirty="0"/>
              <a:t>Introduce yourself – name, role, agency</a:t>
            </a:r>
          </a:p>
          <a:p>
            <a:r>
              <a:rPr lang="en-US" sz="2800" dirty="0"/>
              <a:t>What is one thing that you would like to get as a result of participating in this discussion session?</a:t>
            </a:r>
          </a:p>
        </p:txBody>
      </p:sp>
    </p:spTree>
    <p:extLst>
      <p:ext uri="{BB962C8B-B14F-4D97-AF65-F5344CB8AC3E}">
        <p14:creationId xmlns:p14="http://schemas.microsoft.com/office/powerpoint/2010/main" val="198190810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Objectives</a:t>
            </a:r>
          </a:p>
        </p:txBody>
      </p:sp>
      <p:sp>
        <p:nvSpPr>
          <p:cNvPr id="3" name="Content Placeholder 2"/>
          <p:cNvSpPr>
            <a:spLocks noGrp="1"/>
          </p:cNvSpPr>
          <p:nvPr>
            <p:ph idx="1"/>
          </p:nvPr>
        </p:nvSpPr>
        <p:spPr/>
        <p:txBody>
          <a:bodyPr>
            <a:normAutofit/>
          </a:bodyPr>
          <a:lstStyle/>
          <a:p>
            <a:r>
              <a:rPr lang="en-US" sz="2400" dirty="0"/>
              <a:t>At the end of this discussion session participants will be able to: </a:t>
            </a:r>
          </a:p>
          <a:p>
            <a:pPr lvl="0"/>
            <a:r>
              <a:rPr lang="en-US" sz="2400" dirty="0"/>
              <a:t> Define what are the social determinants of health, health disparities and health equity</a:t>
            </a:r>
          </a:p>
          <a:p>
            <a:pPr lvl="0"/>
            <a:r>
              <a:rPr lang="en-US" sz="2400" dirty="0"/>
              <a:t>Give examples of the impact of social determinants on the populations served</a:t>
            </a:r>
          </a:p>
          <a:p>
            <a:r>
              <a:rPr lang="en-US" sz="2400" dirty="0"/>
              <a:t>Define strategies to improve social determinants for individuals representing racially, ethnically and culturally diverse populations.</a:t>
            </a:r>
          </a:p>
        </p:txBody>
      </p:sp>
    </p:spTree>
    <p:extLst>
      <p:ext uri="{BB962C8B-B14F-4D97-AF65-F5344CB8AC3E}">
        <p14:creationId xmlns:p14="http://schemas.microsoft.com/office/powerpoint/2010/main" val="312329609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Social Determinants of Health</a:t>
            </a:r>
          </a:p>
        </p:txBody>
      </p:sp>
      <p:sp>
        <p:nvSpPr>
          <p:cNvPr id="3" name="Content Placeholder 2"/>
          <p:cNvSpPr>
            <a:spLocks noGrp="1"/>
          </p:cNvSpPr>
          <p:nvPr>
            <p:ph idx="1"/>
          </p:nvPr>
        </p:nvSpPr>
        <p:spPr>
          <a:xfrm>
            <a:off x="1097280" y="1845733"/>
            <a:ext cx="10058400" cy="4537481"/>
          </a:xfrm>
        </p:spPr>
        <p:txBody>
          <a:bodyPr>
            <a:normAutofit lnSpcReduction="10000"/>
          </a:bodyPr>
          <a:lstStyle/>
          <a:p>
            <a:r>
              <a:rPr lang="en-US" sz="2400" dirty="0"/>
              <a:t>Life-enhancing resources</a:t>
            </a:r>
          </a:p>
          <a:p>
            <a:pPr lvl="1"/>
            <a:r>
              <a:rPr lang="en-US" sz="2400" dirty="0"/>
              <a:t>Food supply</a:t>
            </a:r>
          </a:p>
          <a:p>
            <a:pPr lvl="1"/>
            <a:r>
              <a:rPr lang="en-US" sz="2400" dirty="0"/>
              <a:t>Housing</a:t>
            </a:r>
          </a:p>
          <a:p>
            <a:pPr lvl="1"/>
            <a:r>
              <a:rPr lang="en-US" sz="2400" dirty="0"/>
              <a:t>Economic stability/employment</a:t>
            </a:r>
          </a:p>
          <a:p>
            <a:pPr lvl="1"/>
            <a:r>
              <a:rPr lang="en-US" sz="2400" dirty="0"/>
              <a:t>Social relationships</a:t>
            </a:r>
          </a:p>
          <a:p>
            <a:pPr lvl="1"/>
            <a:r>
              <a:rPr lang="en-US" sz="2400" dirty="0"/>
              <a:t>Education</a:t>
            </a:r>
          </a:p>
          <a:p>
            <a:pPr lvl="1"/>
            <a:r>
              <a:rPr lang="en-US" sz="2400" dirty="0"/>
              <a:t>Health care</a:t>
            </a:r>
          </a:p>
          <a:p>
            <a:pPr lvl="1"/>
            <a:r>
              <a:rPr lang="en-US" sz="2400" dirty="0"/>
              <a:t>Transportation</a:t>
            </a:r>
          </a:p>
          <a:p>
            <a:r>
              <a:rPr lang="en-US" sz="2400" dirty="0"/>
              <a:t>Effectively determine length and quality of life.</a:t>
            </a:r>
            <a:endParaRPr lang="en-US" sz="2400" baseline="30000" dirty="0"/>
          </a:p>
          <a:p>
            <a:r>
              <a:rPr lang="en-US" sz="2400" dirty="0"/>
              <a:t>Are responsible for most national and global health disparities and inequities </a:t>
            </a:r>
          </a:p>
          <a:p>
            <a:pPr marL="0" indent="0" algn="r">
              <a:buNone/>
            </a:pPr>
            <a:r>
              <a:rPr lang="en-US" sz="1400" dirty="0"/>
              <a:t>Source</a:t>
            </a:r>
            <a:r>
              <a:rPr lang="en-US" sz="1800" dirty="0"/>
              <a:t>:  </a:t>
            </a:r>
            <a:r>
              <a:rPr lang="en-US" sz="1800" dirty="0">
                <a:hlinkClick r:id="rId3"/>
              </a:rPr>
              <a:t>https://www.cdc.gov/socialdeterminants/index.htm</a:t>
            </a:r>
            <a:endParaRPr lang="en-US" sz="1800" dirty="0"/>
          </a:p>
          <a:p>
            <a:pPr marL="0" indent="0">
              <a:buNone/>
            </a:pPr>
            <a:endParaRPr lang="en-US" sz="1800" dirty="0"/>
          </a:p>
          <a:p>
            <a:endParaRPr lang="en-US" sz="1800" dirty="0"/>
          </a:p>
          <a:p>
            <a:pPr lvl="1"/>
            <a:endParaRPr lang="en-US" sz="1575" dirty="0"/>
          </a:p>
          <a:p>
            <a:endParaRPr lang="en-US" dirty="0"/>
          </a:p>
        </p:txBody>
      </p:sp>
    </p:spTree>
    <p:extLst>
      <p:ext uri="{BB962C8B-B14F-4D97-AF65-F5344CB8AC3E}">
        <p14:creationId xmlns:p14="http://schemas.microsoft.com/office/powerpoint/2010/main" val="261790722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Group Discussion</a:t>
            </a:r>
          </a:p>
        </p:txBody>
      </p:sp>
      <p:sp>
        <p:nvSpPr>
          <p:cNvPr id="3" name="Content Placeholder 2"/>
          <p:cNvSpPr>
            <a:spLocks noGrp="1"/>
          </p:cNvSpPr>
          <p:nvPr>
            <p:ph idx="1"/>
          </p:nvPr>
        </p:nvSpPr>
        <p:spPr/>
        <p:txBody>
          <a:bodyPr/>
          <a:lstStyle/>
          <a:p>
            <a:pPr marL="457200" lvl="0" indent="-457200">
              <a:buFont typeface="+mj-lt"/>
              <a:buAutoNum type="arabicPeriod"/>
            </a:pPr>
            <a:r>
              <a:rPr lang="en-US" sz="2400" dirty="0"/>
              <a:t>Can you give an example when one or more of these life enhancing resources has led to positive or negative outcomes for the children, youth and families and you serve?</a:t>
            </a:r>
          </a:p>
          <a:p>
            <a:pPr marL="457200" lvl="0" indent="-457200">
              <a:buFont typeface="+mj-lt"/>
              <a:buAutoNum type="arabicPeriod"/>
            </a:pPr>
            <a:r>
              <a:rPr lang="en-US" sz="2400" dirty="0"/>
              <a:t>What groups do you think are more negatively impacted?</a:t>
            </a:r>
          </a:p>
          <a:p>
            <a:pPr marL="457200" lvl="0" indent="-457200">
              <a:buFont typeface="+mj-lt"/>
              <a:buAutoNum type="arabicPeriod"/>
            </a:pPr>
            <a:r>
              <a:rPr lang="en-US" sz="2400" dirty="0"/>
              <a:t>What examples do you see in your own work?</a:t>
            </a:r>
          </a:p>
          <a:p>
            <a:endParaRPr lang="en-US" dirty="0"/>
          </a:p>
        </p:txBody>
      </p:sp>
    </p:spTree>
    <p:extLst>
      <p:ext uri="{BB962C8B-B14F-4D97-AF65-F5344CB8AC3E}">
        <p14:creationId xmlns:p14="http://schemas.microsoft.com/office/powerpoint/2010/main" val="183154235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Disparities</a:t>
            </a:r>
          </a:p>
        </p:txBody>
      </p:sp>
      <p:sp>
        <p:nvSpPr>
          <p:cNvPr id="3" name="Content Placeholder 2"/>
          <p:cNvSpPr>
            <a:spLocks noGrp="1"/>
          </p:cNvSpPr>
          <p:nvPr>
            <p:ph idx="1"/>
          </p:nvPr>
        </p:nvSpPr>
        <p:spPr/>
        <p:txBody>
          <a:bodyPr>
            <a:noAutofit/>
          </a:bodyPr>
          <a:lstStyle/>
          <a:p>
            <a:r>
              <a:rPr lang="en-US" sz="2400" dirty="0"/>
              <a:t>Differences in the incidence and prevalence of health conditions and health status between groups, such as diabetes or heart disease. </a:t>
            </a:r>
            <a:r>
              <a:rPr lang="en-US" sz="2400" baseline="30000" dirty="0"/>
              <a:t> </a:t>
            </a:r>
          </a:p>
          <a:p>
            <a:r>
              <a:rPr lang="en-US" sz="2400" dirty="0"/>
              <a:t>Most health disparities affect groups marginalized because of socioeconomic status, race/ethnicity, sexual orientation, gender, disability status, geographic location, or some combination of these.</a:t>
            </a:r>
          </a:p>
          <a:p>
            <a:r>
              <a:rPr lang="en-US" sz="2400" dirty="0"/>
              <a:t>Health disparities are also referred to as health inequities when they are the result of the systematic and unjust distribution of these critical conditions. </a:t>
            </a:r>
          </a:p>
        </p:txBody>
      </p:sp>
    </p:spTree>
    <p:extLst>
      <p:ext uri="{BB962C8B-B14F-4D97-AF65-F5344CB8AC3E}">
        <p14:creationId xmlns:p14="http://schemas.microsoft.com/office/powerpoint/2010/main" val="137428134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Health Equity</a:t>
            </a:r>
          </a:p>
        </p:txBody>
      </p:sp>
      <p:sp>
        <p:nvSpPr>
          <p:cNvPr id="3" name="Content Placeholder 2"/>
          <p:cNvSpPr>
            <a:spLocks noGrp="1"/>
          </p:cNvSpPr>
          <p:nvPr>
            <p:ph idx="1"/>
          </p:nvPr>
        </p:nvSpPr>
        <p:spPr/>
        <p:txBody>
          <a:bodyPr>
            <a:normAutofit/>
          </a:bodyPr>
          <a:lstStyle/>
          <a:p>
            <a:pPr marL="85725" indent="0">
              <a:buNone/>
            </a:pPr>
            <a:r>
              <a:rPr lang="en-US" sz="2400" dirty="0"/>
              <a:t>Health equity is when everyone has the opportunity to “attain their full health potential” and no one is “disadvantaged from achieving this potential because of their social position or other socially determined circumstance.”</a:t>
            </a:r>
            <a:r>
              <a:rPr lang="en-US" sz="2400" baseline="30000" dirty="0"/>
              <a:t>10 (Whitehead)</a:t>
            </a:r>
          </a:p>
        </p:txBody>
      </p:sp>
    </p:spTree>
    <p:extLst>
      <p:ext uri="{BB962C8B-B14F-4D97-AF65-F5344CB8AC3E}">
        <p14:creationId xmlns:p14="http://schemas.microsoft.com/office/powerpoint/2010/main" val="12026119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a:spLocks noChangeArrowheads="1"/>
          </p:cNvSpPr>
          <p:nvPr/>
        </p:nvSpPr>
        <p:spPr bwMode="auto">
          <a:xfrm>
            <a:off x="2667001" y="1496908"/>
            <a:ext cx="7614904" cy="2596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endParaRPr lang="en-US" sz="1350" dirty="0"/>
          </a:p>
        </p:txBody>
      </p:sp>
      <p:pic>
        <p:nvPicPr>
          <p:cNvPr id="1025"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69571" y="123092"/>
            <a:ext cx="7805151" cy="6180993"/>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3" name="Rectangle 3"/>
          <p:cNvSpPr>
            <a:spLocks noChangeArrowheads="1"/>
          </p:cNvSpPr>
          <p:nvPr/>
        </p:nvSpPr>
        <p:spPr bwMode="auto">
          <a:xfrm>
            <a:off x="8880231" y="5361092"/>
            <a:ext cx="3311769" cy="10214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51435" tIns="25718" rIns="51435" bIns="25718" numCol="1" anchor="ctr" anchorCtr="0" compatLnSpc="1">
            <a:prstTxWarp prst="textNoShape">
              <a:avLst/>
            </a:prstTxWarp>
            <a:spAutoFit/>
          </a:bodyPr>
          <a:lstStyle/>
          <a:p>
            <a:pPr defTabSz="514350" eaLnBrk="0" hangingPunct="0"/>
            <a:r>
              <a:rPr lang="en-US" altLang="en-US" sz="900" dirty="0">
                <a:ea typeface="Calibri" panose="020F0502020204030204" pitchFamily="34" charset="0"/>
                <a:cs typeface="Futura T"/>
              </a:rPr>
              <a:t>Figure adapted from Anderson et al., 2003; Marmoetal, 1999; and Wilkinson et al., 2003.</a:t>
            </a:r>
            <a:r>
              <a:rPr lang="en-US" altLang="en-US" sz="900" baseline="30000" dirty="0">
                <a:ea typeface="Calibri" panose="020F0502020204030204" pitchFamily="34" charset="0"/>
                <a:cs typeface="Futura T"/>
              </a:rPr>
              <a:t>39–41 </a:t>
            </a:r>
            <a:r>
              <a:rPr lang="en-US" altLang="en-US" sz="900" dirty="0"/>
              <a:t>  From: </a:t>
            </a:r>
            <a:r>
              <a:rPr lang="en-US" altLang="en-US" sz="900" dirty="0">
                <a:ea typeface="Calibri" panose="020F0502020204030204" pitchFamily="34" charset="0"/>
                <a:cs typeface="Futura T"/>
              </a:rPr>
              <a:t>Brennan Ramirez LK, Baker EA, Metzler M. </a:t>
            </a:r>
            <a:r>
              <a:rPr lang="en-US" altLang="en-US" sz="900" u="sng" dirty="0">
                <a:ea typeface="Calibri" panose="020F0502020204030204" pitchFamily="34" charset="0"/>
                <a:cs typeface="Futura T"/>
              </a:rPr>
              <a:t>Promoting Health Equity: A Resource to Help Communities Address Social Determinants of Health. </a:t>
            </a:r>
            <a:r>
              <a:rPr lang="en-US" altLang="en-US" sz="900" dirty="0">
                <a:ea typeface="Calibri" panose="020F0502020204030204" pitchFamily="34" charset="0"/>
                <a:cs typeface="Futura T"/>
              </a:rPr>
              <a:t>Atlanta: U.S. Department of Health and Human Services, Centers for Disease Control and Prevention; 2008. (PDF under Social Determinants of Health)</a:t>
            </a:r>
            <a:endParaRPr lang="en-US" altLang="en-US" sz="900" dirty="0"/>
          </a:p>
        </p:txBody>
      </p:sp>
    </p:spTree>
    <p:extLst>
      <p:ext uri="{BB962C8B-B14F-4D97-AF65-F5344CB8AC3E}">
        <p14:creationId xmlns:p14="http://schemas.microsoft.com/office/powerpoint/2010/main" val="3275205294"/>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Community Determinants of Health</a:t>
            </a:r>
          </a:p>
        </p:txBody>
      </p:sp>
      <p:sp>
        <p:nvSpPr>
          <p:cNvPr id="3" name="Content Placeholder 2"/>
          <p:cNvSpPr>
            <a:spLocks noGrp="1"/>
          </p:cNvSpPr>
          <p:nvPr>
            <p:ph idx="1"/>
          </p:nvPr>
        </p:nvSpPr>
        <p:spPr/>
        <p:txBody>
          <a:bodyPr>
            <a:noAutofit/>
          </a:bodyPr>
          <a:lstStyle/>
          <a:p>
            <a:r>
              <a:rPr lang="en-US" sz="2400" dirty="0"/>
              <a:t>A comprehensive approach to social determinants of health for community members requires identification of the determinants of health and well-being that are also culturally based.</a:t>
            </a:r>
          </a:p>
          <a:p>
            <a:r>
              <a:rPr lang="en-US" sz="2400" dirty="0"/>
              <a:t>These include:</a:t>
            </a:r>
          </a:p>
          <a:p>
            <a:pPr lvl="1"/>
            <a:r>
              <a:rPr lang="en-US" sz="2400" dirty="0"/>
              <a:t>Physical and structural environment </a:t>
            </a:r>
          </a:p>
          <a:p>
            <a:pPr lvl="1"/>
            <a:r>
              <a:rPr lang="en-US" sz="2400" dirty="0"/>
              <a:t>Health policies </a:t>
            </a:r>
          </a:p>
          <a:p>
            <a:pPr lvl="1"/>
            <a:r>
              <a:rPr lang="en-US" sz="2400" dirty="0"/>
              <a:t>Evidence-based health programs and resources </a:t>
            </a:r>
          </a:p>
          <a:p>
            <a:pPr lvl="1"/>
            <a:r>
              <a:rPr lang="en-US" sz="2400" dirty="0"/>
              <a:t>Workforce</a:t>
            </a:r>
          </a:p>
          <a:p>
            <a:pPr lvl="1"/>
            <a:r>
              <a:rPr lang="en-US" sz="2400" dirty="0"/>
              <a:t>Availability and access to services and supports to meet specific needs.</a:t>
            </a:r>
          </a:p>
          <a:p>
            <a:pPr lvl="1"/>
            <a:endParaRPr lang="en-US" sz="2400" dirty="0"/>
          </a:p>
          <a:p>
            <a:pPr marL="342900" lvl="1" indent="0" algn="ctr">
              <a:buNone/>
            </a:pPr>
            <a:r>
              <a:rPr lang="en-US" sz="2400" b="1" dirty="0"/>
              <a:t>Can you think of others?</a:t>
            </a:r>
          </a:p>
        </p:txBody>
      </p:sp>
    </p:spTree>
    <p:extLst>
      <p:ext uri="{BB962C8B-B14F-4D97-AF65-F5344CB8AC3E}">
        <p14:creationId xmlns:p14="http://schemas.microsoft.com/office/powerpoint/2010/main" val="1331620357"/>
      </p:ext>
    </p:extLst>
  </p:cSld>
  <p:clrMapOvr>
    <a:masterClrMapping/>
  </p:clrMapOvr>
</p:sld>
</file>

<file path=ppt/theme/theme1.xml><?xml version="1.0" encoding="utf-8"?>
<a:theme xmlns:a="http://schemas.openxmlformats.org/drawingml/2006/main" name="Retrospect">
  <a:themeElements>
    <a:clrScheme name="Retrospect">
      <a:dk1>
        <a:sysClr val="windowText" lastClr="000000"/>
      </a:dk1>
      <a:lt1>
        <a:sysClr val="window" lastClr="FFFFFF"/>
      </a:lt1>
      <a:dk2>
        <a:srgbClr val="455F51"/>
      </a:dk2>
      <a:lt2>
        <a:srgbClr val="E2DFCC"/>
      </a:lt2>
      <a:accent1>
        <a:srgbClr val="99CB38"/>
      </a:accent1>
      <a:accent2>
        <a:srgbClr val="63A537"/>
      </a:accent2>
      <a:accent3>
        <a:srgbClr val="37A76F"/>
      </a:accent3>
      <a:accent4>
        <a:srgbClr val="44C1A3"/>
      </a:accent4>
      <a:accent5>
        <a:srgbClr val="4EB3CF"/>
      </a:accent5>
      <a:accent6>
        <a:srgbClr val="51C3F9"/>
      </a:accent6>
      <a:hlink>
        <a:srgbClr val="6B9F25"/>
      </a:hlink>
      <a:folHlink>
        <a:srgbClr val="B26B02"/>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D26EA377-59BD-4C9C-9D94-EE8416EE4C79}"/>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830</TotalTime>
  <Words>1189</Words>
  <Application>Microsoft Office PowerPoint</Application>
  <PresentationFormat>Widescreen</PresentationFormat>
  <Paragraphs>97</Paragraphs>
  <Slides>13</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13</vt:i4>
      </vt:variant>
    </vt:vector>
  </HeadingPairs>
  <TitlesOfParts>
    <vt:vector size="17" baseType="lpstr">
      <vt:lpstr>Calibri</vt:lpstr>
      <vt:lpstr>Calibri Light</vt:lpstr>
      <vt:lpstr>Futura T</vt:lpstr>
      <vt:lpstr>Retrospect</vt:lpstr>
      <vt:lpstr>Social Determinants: Implications for Service Delivery</vt:lpstr>
      <vt:lpstr>Introductions</vt:lpstr>
      <vt:lpstr>Objectives</vt:lpstr>
      <vt:lpstr>Social Determinants of Health</vt:lpstr>
      <vt:lpstr>Group Discussion</vt:lpstr>
      <vt:lpstr>Health Disparities</vt:lpstr>
      <vt:lpstr>Health Equity</vt:lpstr>
      <vt:lpstr>PowerPoint Presentation</vt:lpstr>
      <vt:lpstr>Community Determinants of Health</vt:lpstr>
      <vt:lpstr>Group Discussion</vt:lpstr>
      <vt:lpstr>Reflections</vt:lpstr>
      <vt:lpstr>Wrap-up and Summary</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The Journey toward Cultural and Linguistic Competence</dc:title>
  <dc:creator>Blakely, Cassandra</dc:creator>
  <cp:lastModifiedBy>Blakely, Cassandra</cp:lastModifiedBy>
  <cp:revision>8</cp:revision>
  <dcterms:created xsi:type="dcterms:W3CDTF">2019-05-03T22:36:00Z</dcterms:created>
  <dcterms:modified xsi:type="dcterms:W3CDTF">2019-05-21T16:05:02Z</dcterms:modified>
</cp:coreProperties>
</file>